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3" r:id="rId2"/>
  </p:sldMasterIdLst>
  <p:notesMasterIdLst>
    <p:notesMasterId r:id="rId40"/>
  </p:notesMasterIdLst>
  <p:handoutMasterIdLst>
    <p:handoutMasterId r:id="rId41"/>
  </p:handoutMasterIdLst>
  <p:sldIdLst>
    <p:sldId id="369" r:id="rId3"/>
    <p:sldId id="257" r:id="rId4"/>
    <p:sldId id="370" r:id="rId5"/>
    <p:sldId id="281" r:id="rId6"/>
    <p:sldId id="282" r:id="rId7"/>
    <p:sldId id="289" r:id="rId8"/>
    <p:sldId id="319" r:id="rId9"/>
    <p:sldId id="323" r:id="rId10"/>
    <p:sldId id="324" r:id="rId11"/>
    <p:sldId id="329" r:id="rId12"/>
    <p:sldId id="332" r:id="rId13"/>
    <p:sldId id="333" r:id="rId14"/>
    <p:sldId id="334" r:id="rId15"/>
    <p:sldId id="303" r:id="rId16"/>
    <p:sldId id="312" r:id="rId17"/>
    <p:sldId id="388" r:id="rId18"/>
    <p:sldId id="310" r:id="rId19"/>
    <p:sldId id="361" r:id="rId20"/>
    <p:sldId id="391" r:id="rId21"/>
    <p:sldId id="363" r:id="rId22"/>
    <p:sldId id="356" r:id="rId23"/>
    <p:sldId id="357" r:id="rId24"/>
    <p:sldId id="358" r:id="rId25"/>
    <p:sldId id="343" r:id="rId26"/>
    <p:sldId id="316" r:id="rId27"/>
    <p:sldId id="344" r:id="rId28"/>
    <p:sldId id="371" r:id="rId29"/>
    <p:sldId id="359" r:id="rId30"/>
    <p:sldId id="351" r:id="rId31"/>
    <p:sldId id="352" r:id="rId32"/>
    <p:sldId id="360" r:id="rId33"/>
    <p:sldId id="378" r:id="rId34"/>
    <p:sldId id="364" r:id="rId35"/>
    <p:sldId id="379" r:id="rId36"/>
    <p:sldId id="394" r:id="rId37"/>
    <p:sldId id="381" r:id="rId38"/>
    <p:sldId id="392" r:id="rId39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orient="horz" pos="733">
          <p15:clr>
            <a:srgbClr val="A4A3A4"/>
          </p15:clr>
        </p15:guide>
        <p15:guide id="3" orient="horz" pos="261">
          <p15:clr>
            <a:srgbClr val="A4A3A4"/>
          </p15:clr>
        </p15:guide>
        <p15:guide id="4" orient="horz" pos="617">
          <p15:clr>
            <a:srgbClr val="A4A3A4"/>
          </p15:clr>
        </p15:guide>
        <p15:guide id="5" pos="5533">
          <p15:clr>
            <a:srgbClr val="A4A3A4"/>
          </p15:clr>
        </p15:guide>
        <p15:guide id="6" pos="4766">
          <p15:clr>
            <a:srgbClr val="A4A3A4"/>
          </p15:clr>
        </p15:guide>
        <p15:guide id="7" pos="4650">
          <p15:clr>
            <a:srgbClr val="A4A3A4"/>
          </p15:clr>
        </p15:guide>
        <p15:guide id="8" pos="1140">
          <p15:clr>
            <a:srgbClr val="A4A3A4"/>
          </p15:clr>
        </p15:guide>
        <p15:guide id="9" pos="3767">
          <p15:clr>
            <a:srgbClr val="A4A3A4"/>
          </p15:clr>
        </p15:guide>
        <p15:guide id="10" pos="3883">
          <p15:clr>
            <a:srgbClr val="A4A3A4"/>
          </p15:clr>
        </p15:guide>
        <p15:guide id="11" pos="2020">
          <p15:clr>
            <a:srgbClr val="A4A3A4"/>
          </p15:clr>
        </p15:guide>
        <p15:guide id="12" pos="3008">
          <p15:clr>
            <a:srgbClr val="A4A3A4"/>
          </p15:clr>
        </p15:guide>
        <p15:guide id="13" pos="1255">
          <p15:clr>
            <a:srgbClr val="A4A3A4"/>
          </p15:clr>
        </p15:guide>
        <p15:guide id="14" pos="380">
          <p15:clr>
            <a:srgbClr val="A4A3A4"/>
          </p15:clr>
        </p15:guide>
        <p15:guide id="15" pos="2137">
          <p15:clr>
            <a:srgbClr val="A4A3A4"/>
          </p15:clr>
        </p15:guide>
        <p15:guide id="16" pos="28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tz H.M. (Hannelore)" initials="GH(" lastIdx="10" clrIdx="0">
    <p:extLst>
      <p:ext uri="{19B8F6BF-5375-455C-9EA6-DF929625EA0E}">
        <p15:presenceInfo xmlns:p15="http://schemas.microsoft.com/office/powerpoint/2012/main" userId="S-1-5-21-3449342482-3972490216-2633184091-5181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300"/>
    <a:srgbClr val="18933C"/>
    <a:srgbClr val="0000CC"/>
    <a:srgbClr val="D4D4D4"/>
    <a:srgbClr val="008000"/>
    <a:srgbClr val="B3DBBF"/>
    <a:srgbClr val="000000"/>
    <a:srgbClr val="A6A6A6"/>
    <a:srgbClr val="DFE0E1"/>
    <a:srgbClr val="801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77382" autoAdjust="0"/>
  </p:normalViewPr>
  <p:slideViewPr>
    <p:cSldViewPr snapToGrid="0" showGuides="1">
      <p:cViewPr varScale="1">
        <p:scale>
          <a:sx n="63" d="100"/>
          <a:sy n="63" d="100"/>
        </p:scale>
        <p:origin x="676" y="60"/>
      </p:cViewPr>
      <p:guideLst>
        <p:guide orient="horz" pos="3936"/>
        <p:guide orient="horz" pos="733"/>
        <p:guide orient="horz" pos="261"/>
        <p:guide orient="horz" pos="617"/>
        <p:guide pos="5533"/>
        <p:guide pos="4766"/>
        <p:guide pos="4650"/>
        <p:guide pos="1140"/>
        <p:guide pos="3767"/>
        <p:guide pos="3883"/>
        <p:guide pos="2020"/>
        <p:guide pos="3008"/>
        <p:guide pos="1255"/>
        <p:guide pos="380"/>
        <p:guide pos="2137"/>
        <p:guide pos="2895"/>
      </p:guideLst>
    </p:cSldViewPr>
  </p:slideViewPr>
  <p:outlineViewPr>
    <p:cViewPr>
      <p:scale>
        <a:sx n="33" d="100"/>
        <a:sy n="33" d="100"/>
      </p:scale>
      <p:origin x="0" y="-1641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3762" y="102"/>
      </p:cViewPr>
      <p:guideLst>
        <p:guide orient="horz" pos="310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t.rivm.nl\Data4\EPI\SOA\1)%20Chlamydia\PICC-UP\SOA%20poli%20vragenlijst\ISSTDR\figuren%20poster%20ISSTDR%20MVisser%202017061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tterdam.local\vdfs001\HOMEDIRECTORY\UserHome04\116740\Mijn%20Documenten\05_presentaties%20gegeven\2018%20AIDS\SOAP%20en%20PW.nl%20en%20hiv%20P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tterdam.local\vdfs001\HOMEDIRECTORY\UserHome04\116740\Mijn%20Documenten\05_presentaties%20gegeven\2018%20AIDS\SOAP%20en%20PW.nl%20en%20hiv%20PW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tterdam.local\vdfs001\HOMEDIRECTORY\UserHome04\116740\Mijn%20Documenten\05_presentaties%20gegeven\2018%20AIDS\SOAP%20en%20PW.nl%20en%20hiv%20PW%20nw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tterdam.local\vdfs001\HOMEDIRECTORY\UserHome04\116740\Mijn%20Documenten\05_presentaties%20gegeven\2018%20AIDS\SOAP%20en%20PW.nl%20en%20hiv%20PW%20nw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rivm-file-a03p.rivm.ssc-campus.nl\home\slurinki\Documents\Isabel\SOAP\factsheet_facultatieve%20vragen_excel.docx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47902502225887"/>
          <c:y val="3.5522315702295706E-2"/>
          <c:w val="0.83319615504380573"/>
          <c:h val="0.6568727212127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1'!$C$2</c:f>
              <c:strCache>
                <c:ptCount val="1"/>
                <c:pt idx="0">
                  <c:v>Should be treated simultaneously with the index patient (PT)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'figure 1'!$B$3:$B$4</c:f>
              <c:strCache>
                <c:ptCount val="2"/>
                <c:pt idx="0">
                  <c:v>current steady partner</c:v>
                </c:pt>
                <c:pt idx="1">
                  <c:v>current casual partner</c:v>
                </c:pt>
              </c:strCache>
            </c:strRef>
          </c:cat>
          <c:val>
            <c:numRef>
              <c:f>'figure 1'!$C$3:$C$4</c:f>
              <c:numCache>
                <c:formatCode>General</c:formatCode>
                <c:ptCount val="2"/>
                <c:pt idx="0">
                  <c:v>97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2-4971-B982-D9BB9C6D4957}"/>
            </c:ext>
          </c:extLst>
        </c:ser>
        <c:ser>
          <c:idx val="1"/>
          <c:order val="1"/>
          <c:tx>
            <c:strRef>
              <c:f>'figure 1'!$D$2</c:f>
              <c:strCache>
                <c:ptCount val="1"/>
                <c:pt idx="0">
                  <c:v>Would give medication for partner to the index patient (PIPT)</c:v>
                </c:pt>
              </c:strCache>
            </c:strRef>
          </c:tx>
          <c:spPr>
            <a:solidFill>
              <a:srgbClr val="18933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'figure 1'!$B$3:$B$4</c:f>
              <c:strCache>
                <c:ptCount val="2"/>
                <c:pt idx="0">
                  <c:v>current steady partner</c:v>
                </c:pt>
                <c:pt idx="1">
                  <c:v>current casual partner</c:v>
                </c:pt>
              </c:strCache>
            </c:strRef>
          </c:cat>
          <c:val>
            <c:numRef>
              <c:f>'figure 1'!$D$3:$D$4</c:f>
              <c:numCache>
                <c:formatCode>General</c:formatCode>
                <c:ptCount val="2"/>
                <c:pt idx="0">
                  <c:v>51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2-4971-B982-D9BB9C6D4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465776"/>
        <c:axId val="385466168"/>
      </c:barChart>
      <c:catAx>
        <c:axId val="38546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l-NL"/>
          </a:p>
        </c:txPr>
        <c:crossAx val="385466168"/>
        <c:crosses val="autoZero"/>
        <c:auto val="1"/>
        <c:lblAlgn val="ctr"/>
        <c:lblOffset val="100"/>
        <c:noMultiLvlLbl val="0"/>
      </c:catAx>
      <c:valAx>
        <c:axId val="38546616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Agree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85465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183942785699868"/>
          <c:y val="0.78333215501307951"/>
          <c:w val="0.79632114428600265"/>
          <c:h val="0.19742755855410005"/>
        </c:manualLayout>
      </c:layout>
      <c:overlay val="0"/>
      <c:txPr>
        <a:bodyPr/>
        <a:lstStyle/>
        <a:p>
          <a:pPr>
            <a:defRPr sz="1000"/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data STI clinics PHS 2017</a:t>
            </a: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7.3651527773204037E-2"/>
          <c:y val="0.16135406256340123"/>
          <c:w val="0.83114147499681312"/>
          <c:h val="0.6506467489724303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'van soap naar pw .nl  HIV'!$X$11</c:f>
              <c:strCache>
                <c:ptCount val="1"/>
                <c:pt idx="0">
                  <c:v>new HIV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'van soap naar pw .nl  HIV'!$X$19</c:f>
              <c:numCache>
                <c:formatCode>General</c:formatCode>
                <c:ptCount val="1"/>
                <c:pt idx="0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C-4939-BE20-3FD8AF40AA76}"/>
            </c:ext>
          </c:extLst>
        </c:ser>
        <c:ser>
          <c:idx val="0"/>
          <c:order val="1"/>
          <c:tx>
            <c:strRef>
              <c:f>'van soap naar pw .nl  HIV'!$Y$11</c:f>
              <c:strCache>
                <c:ptCount val="1"/>
                <c:pt idx="0">
                  <c:v>code for HIV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BA3498E-A005-4AAA-960B-D4E93A991DB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3E3341A-889A-4D53-9FE2-B3992B02E7E9}" type="VALUE">
                      <a:rPr lang="en-US" baseline="0"/>
                      <a:pPr/>
                      <a:t>[WAARDE]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14C-4939-BE20-3FD8AF40A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'van soap naar pw .nl  HIV'!$Y$19</c:f>
              <c:numCache>
                <c:formatCode>General</c:formatCode>
                <c:ptCount val="1"/>
                <c:pt idx="0">
                  <c:v>167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'van soap naar pw .nl  HIV'!$Y$20</c15:f>
                <c15:dlblRangeCache>
                  <c:ptCount val="1"/>
                  <c:pt idx="0">
                    <c:v>58%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A14C-4939-BE20-3FD8AF40AA76}"/>
            </c:ext>
          </c:extLst>
        </c:ser>
        <c:ser>
          <c:idx val="1"/>
          <c:order val="2"/>
          <c:tx>
            <c:strRef>
              <c:f>'van soap naar pw .nl  HIV'!$Z$11</c:f>
              <c:strCache>
                <c:ptCount val="1"/>
                <c:pt idx="0">
                  <c:v>index uses HIV code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669293-B75A-4DD2-B238-47786AFA648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0B78234-A081-4BF3-A12C-AE985659B96B}" type="VALUE">
                      <a:rPr lang="en-US" baseline="0"/>
                      <a:pPr/>
                      <a:t>[WAARDE]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14C-4939-BE20-3FD8AF40A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'van soap naar pw .nl  HIV'!$Z$19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'van soap naar pw .nl  HIV'!$Z$20</c15:f>
                <c15:dlblRangeCache>
                  <c:ptCount val="1"/>
                  <c:pt idx="0">
                    <c:v>40%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A14C-4939-BE20-3FD8AF40AA76}"/>
            </c:ext>
          </c:extLst>
        </c:ser>
        <c:ser>
          <c:idx val="2"/>
          <c:order val="3"/>
          <c:tx>
            <c:strRef>
              <c:f>'van soap naar pw .nl  HIV'!$AA$11</c:f>
              <c:strCache>
                <c:ptCount val="1"/>
                <c:pt idx="0">
                  <c:v># partners notified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'van soap naar pw .nl  HIV'!$AA$19</c:f>
              <c:numCache>
                <c:formatCode>General</c:formatCode>
                <c:ptCount val="1"/>
                <c:pt idx="0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4C-4939-BE20-3FD8AF40AA76}"/>
            </c:ext>
          </c:extLst>
        </c:ser>
        <c:ser>
          <c:idx val="3"/>
          <c:order val="4"/>
          <c:tx>
            <c:strRef>
              <c:f>'van soap naar pw .nl  HIV'!$AB$11</c:f>
              <c:strCache>
                <c:ptCount val="1"/>
                <c:pt idx="0">
                  <c:v>partner checked website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4C-4939-BE20-3FD8AF40AA76}"/>
              </c:ext>
            </c:extLst>
          </c:dPt>
          <c:val>
            <c:numRef>
              <c:f>'van soap naar pw .nl  HIV'!$AB$19</c:f>
              <c:numCache>
                <c:formatCode>General</c:formatCode>
                <c:ptCount val="1"/>
                <c:pt idx="0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4C-4939-BE20-3FD8AF40A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492480"/>
        <c:axId val="384491696"/>
        <c:extLst/>
      </c:barChart>
      <c:catAx>
        <c:axId val="384492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4491696"/>
        <c:crosses val="autoZero"/>
        <c:auto val="1"/>
        <c:lblAlgn val="ctr"/>
        <c:lblOffset val="100"/>
        <c:noMultiLvlLbl val="0"/>
      </c:catAx>
      <c:valAx>
        <c:axId val="38449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8449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l-NL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data STI clinics PHS 2017</a:t>
            </a: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7.3651527773204037E-2"/>
          <c:y val="0.16135406256340123"/>
          <c:w val="0.83114147499681312"/>
          <c:h val="0.6506467489724303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'van soap naar pw .nl  HIV'!$X$11</c:f>
              <c:strCache>
                <c:ptCount val="1"/>
                <c:pt idx="0">
                  <c:v>new HIV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'van soap naar pw .nl  HIV'!$X$19</c:f>
              <c:numCache>
                <c:formatCode>General</c:formatCode>
                <c:ptCount val="1"/>
                <c:pt idx="0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E-4CD1-94B1-ED07E1BEE873}"/>
            </c:ext>
          </c:extLst>
        </c:ser>
        <c:ser>
          <c:idx val="0"/>
          <c:order val="1"/>
          <c:tx>
            <c:strRef>
              <c:f>'van soap naar pw .nl  HIV'!$Y$11</c:f>
              <c:strCache>
                <c:ptCount val="1"/>
                <c:pt idx="0">
                  <c:v>code for HIV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7119BC0-92F9-4DC6-B09D-313C23B816F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F1F50F5-E95E-4B7C-A2B1-2E4F5669436B}" type="VALUE">
                      <a:rPr lang="en-US" baseline="0"/>
                      <a:pPr/>
                      <a:t>[WAARDE]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B3E-4CD1-94B1-ED07E1BEE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'van soap naar pw .nl  HIV'!$Y$19</c:f>
              <c:numCache>
                <c:formatCode>General</c:formatCode>
                <c:ptCount val="1"/>
                <c:pt idx="0">
                  <c:v>167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'van soap naar pw .nl  HIV'!$Y$20</c15:f>
                <c15:dlblRangeCache>
                  <c:ptCount val="1"/>
                  <c:pt idx="0">
                    <c:v>58%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2B3E-4CD1-94B1-ED07E1BEE873}"/>
            </c:ext>
          </c:extLst>
        </c:ser>
        <c:ser>
          <c:idx val="1"/>
          <c:order val="2"/>
          <c:tx>
            <c:strRef>
              <c:f>'van soap naar pw .nl  HIV'!$Z$11</c:f>
              <c:strCache>
                <c:ptCount val="1"/>
                <c:pt idx="0">
                  <c:v>index uses HIV code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FEBC52A-619C-4817-AF56-B2A1202B00A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C3F863A-21F2-49CD-AEAA-A76FE40362A5}" type="VALUE">
                      <a:rPr lang="en-US" baseline="0"/>
                      <a:pPr/>
                      <a:t>[WAARDE]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B3E-4CD1-94B1-ED07E1BEE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'van soap naar pw .nl  HIV'!$Z$19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'van soap naar pw .nl  HIV'!$Z$20</c15:f>
                <c15:dlblRangeCache>
                  <c:ptCount val="1"/>
                  <c:pt idx="0">
                    <c:v>40%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2B3E-4CD1-94B1-ED07E1BEE873}"/>
            </c:ext>
          </c:extLst>
        </c:ser>
        <c:ser>
          <c:idx val="2"/>
          <c:order val="3"/>
          <c:tx>
            <c:strRef>
              <c:f>'van soap naar pw .nl  HIV'!$AA$11</c:f>
              <c:strCache>
                <c:ptCount val="1"/>
                <c:pt idx="0">
                  <c:v># partners notified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'van soap naar pw .nl  HIV'!$AA$19</c:f>
              <c:numCache>
                <c:formatCode>General</c:formatCode>
                <c:ptCount val="1"/>
                <c:pt idx="0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3E-4CD1-94B1-ED07E1BEE873}"/>
            </c:ext>
          </c:extLst>
        </c:ser>
        <c:ser>
          <c:idx val="3"/>
          <c:order val="4"/>
          <c:tx>
            <c:strRef>
              <c:f>'van soap naar pw .nl  HIV'!$AB$11</c:f>
              <c:strCache>
                <c:ptCount val="1"/>
                <c:pt idx="0">
                  <c:v>partner checked website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DF8522-2A5B-4DB5-8A5B-F77D9C352AC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635D67D-62C1-4A35-9BA1-B427361740E5}" type="VALUE">
                      <a:rPr lang="en-US" baseline="0"/>
                      <a:pPr/>
                      <a:t>[WAARDE]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B3E-4CD1-94B1-ED07E1BEE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'van soap naar pw .nl  HIV'!$AB$19</c:f>
              <c:numCache>
                <c:formatCode>General</c:formatCode>
                <c:ptCount val="1"/>
                <c:pt idx="0">
                  <c:v>241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'van soap naar pw .nl  HIV'!$AB$20</c15:f>
                <c15:dlblRangeCache>
                  <c:ptCount val="1"/>
                  <c:pt idx="0">
                    <c:v>69%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B3E-4CD1-94B1-ED07E1BEE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499928"/>
        <c:axId val="384492872"/>
        <c:extLst/>
      </c:barChart>
      <c:catAx>
        <c:axId val="384499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4492872"/>
        <c:crosses val="autoZero"/>
        <c:auto val="1"/>
        <c:lblAlgn val="ctr"/>
        <c:lblOffset val="100"/>
        <c:noMultiLvlLbl val="0"/>
      </c:catAx>
      <c:valAx>
        <c:axId val="384492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84499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EPT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4D-46E4-BD24-FA98F924579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4D-46E4-BD24-FA98F9245793}"/>
              </c:ext>
            </c:extLst>
          </c:dPt>
          <c:dPt>
            <c:idx val="2"/>
            <c:invertIfNegative val="0"/>
            <c:bubble3D val="0"/>
            <c:spPr>
              <a:solidFill>
                <a:srgbClr val="B3DB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4D-46E4-BD24-FA98F92457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62EB04F-483E-41BF-90EA-29DA23CF91D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A327253-3ED7-41F0-94C2-822FD5E0AE20}" type="VALUE">
                      <a:rPr lang="en-US" baseline="0"/>
                      <a:pPr/>
                      <a:t>[WAARDE]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04D-46E4-BD24-FA98F92457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FBF2312-DE70-42EA-AD84-3153C5FDF70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44F92D7-EFA0-4536-9CC8-DD42B7025BF1}" type="VALUE">
                      <a:rPr lang="en-US" baseline="0"/>
                      <a:pPr/>
                      <a:t>[WAARDE]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04D-46E4-BD24-FA98F92457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14ADC6C-765B-44A0-BC06-69708D9F88F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019A8D7-2E1C-4FAF-8668-4C05BD00DAA0}" type="VALUE">
                      <a:rPr lang="en-US" baseline="0"/>
                      <a:pPr/>
                      <a:t>[WAARDE]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04D-46E4-BD24-FA98F924579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5D9AB56-4DF5-4B56-BD65-0D31C18DB18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AB3A7C7-45F4-489A-941C-4987E476089F}" type="VALUE">
                      <a:rPr lang="en-US" baseline="0"/>
                      <a:pPr/>
                      <a:t>[WAARDE]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04D-46E4-BD24-FA98F9245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Blad5!$N$11:$N$14</c:f>
              <c:strCache>
                <c:ptCount val="4"/>
                <c:pt idx="0">
                  <c:v>index CT pos </c:v>
                </c:pt>
                <c:pt idx="1">
                  <c:v>index woman treated</c:v>
                </c:pt>
                <c:pt idx="2">
                  <c:v>EPT for any partner</c:v>
                </c:pt>
                <c:pt idx="3">
                  <c:v>EPT for most recent partner</c:v>
                </c:pt>
              </c:strCache>
            </c:strRef>
          </c:cat>
          <c:val>
            <c:numRef>
              <c:f>Blad5!$O$11:$O$14</c:f>
              <c:numCache>
                <c:formatCode>General</c:formatCode>
                <c:ptCount val="4"/>
                <c:pt idx="0">
                  <c:v>421</c:v>
                </c:pt>
                <c:pt idx="1">
                  <c:v>357</c:v>
                </c:pt>
                <c:pt idx="2">
                  <c:v>109</c:v>
                </c:pt>
                <c:pt idx="3">
                  <c:v>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Blad5!$P$11:$P$14</c15:f>
                <c15:dlblRangeCache>
                  <c:ptCount val="4"/>
                  <c:pt idx="1">
                    <c:v>85%</c:v>
                  </c:pt>
                  <c:pt idx="2">
                    <c:v>31%</c:v>
                  </c:pt>
                  <c:pt idx="3">
                    <c:v>26%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04D-46E4-BD24-FA98F9245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433536"/>
        <c:axId val="390438632"/>
      </c:barChart>
      <c:catAx>
        <c:axId val="39043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90438632"/>
        <c:crosses val="autoZero"/>
        <c:auto val="1"/>
        <c:lblAlgn val="ctr"/>
        <c:lblOffset val="100"/>
        <c:noMultiLvlLbl val="0"/>
      </c:catAx>
      <c:valAx>
        <c:axId val="39043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9043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EPT medication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5.7376741731341031E-2"/>
          <c:y val="0.1308289241622575"/>
          <c:w val="0.8792177364267304"/>
          <c:h val="0.72333767631564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Blad5!$O$25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80F12C7-A0D1-4875-82F7-BBBC5F546AB8}" type="VALUE">
                      <a:rPr lang="en-US" baseline="0"/>
                      <a:pPr/>
                      <a:t>[WAARDE]</a:t>
                    </a:fld>
                    <a:endParaRPr lang="nl-N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135-4E6C-9F5A-8491AFFBC0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4BE5942-90F2-4070-A433-CFCB863BD7E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2EA878B-E3EE-49B4-92EF-ADDE1DC8B252}" type="VALUE">
                      <a:rPr lang="en-US" baseline="0"/>
                      <a:pPr/>
                      <a:t>[WAARDE]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135-4E6C-9F5A-8491AFFBC0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9269DCA-5D22-4884-8579-1A9453C4150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5C096E5-5EA5-48F2-8D9A-77BE557DB19A}" type="VALUE">
                      <a:rPr lang="en-US" baseline="0"/>
                      <a:pPr/>
                      <a:t>[WAARDE]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135-4E6C-9F5A-8491AFFBC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Blad5!$N$26:$N$28</c:f>
              <c:strCache>
                <c:ptCount val="3"/>
                <c:pt idx="0">
                  <c:v>I receives EPT medication</c:v>
                </c:pt>
                <c:pt idx="1">
                  <c:v>I gives medication to partner</c:v>
                </c:pt>
                <c:pt idx="2">
                  <c:v>partner treated</c:v>
                </c:pt>
              </c:strCache>
            </c:strRef>
          </c:cat>
          <c:val>
            <c:numRef>
              <c:f>Blad5!$O$26:$O$28</c:f>
              <c:numCache>
                <c:formatCode>General</c:formatCode>
                <c:ptCount val="3"/>
                <c:pt idx="0">
                  <c:v>44</c:v>
                </c:pt>
                <c:pt idx="1">
                  <c:v>38</c:v>
                </c:pt>
                <c:pt idx="2">
                  <c:v>35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Blad5!$P$26:$P$28</c15:f>
                <c15:dlblRangeCache>
                  <c:ptCount val="3"/>
                  <c:pt idx="0">
                    <c:v>100%</c:v>
                  </c:pt>
                  <c:pt idx="1">
                    <c:v>86%</c:v>
                  </c:pt>
                  <c:pt idx="2">
                    <c:v>80%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135-4E6C-9F5A-8491AFFBC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437456"/>
        <c:axId val="390437848"/>
      </c:barChart>
      <c:catAx>
        <c:axId val="39043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90437848"/>
        <c:crosses val="autoZero"/>
        <c:auto val="1"/>
        <c:lblAlgn val="ctr"/>
        <c:lblOffset val="100"/>
        <c:noMultiLvlLbl val="0"/>
      </c:catAx>
      <c:valAx>
        <c:axId val="390437848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9043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EPT prescription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5.7376741731341031E-2"/>
          <c:y val="0.1308289241622575"/>
          <c:w val="0.91629172026746208"/>
          <c:h val="0.74859503673151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1A-44E7-9044-82EEE8FEBD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1A-44E7-9044-82EEE8FEBDC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1A-44E7-9044-82EEE8FEBDC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1A-44E7-9044-82EEE8FEBDC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1A-44E7-9044-82EEE8FEBDC0}"/>
                </c:ext>
              </c:extLst>
            </c:dLbl>
            <c:dLbl>
              <c:idx val="5"/>
              <c:layout>
                <c:manualLayout>
                  <c:x val="-3.8170969374810113E-2"/>
                  <c:y val="-7.2072072072072071E-2"/>
                </c:manualLayout>
              </c:layout>
              <c:tx>
                <c:rich>
                  <a:bodyPr/>
                  <a:lstStyle/>
                  <a:p>
                    <a:fld id="{ED617EBF-B180-4C29-A490-B106D04B9BDE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A20E74C-CF31-4E8C-88A7-D160D8813FD7}" type="VALUE">
                      <a:rPr lang="en-US" baseline="0"/>
                      <a:pPr/>
                      <a:t>[WAARDE]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D1A-44E7-9044-82EEE8FEB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Blad5!$N$50:$N$55</c:f>
              <c:strCache>
                <c:ptCount val="6"/>
                <c:pt idx="0">
                  <c:v>I receives EPT prescription </c:v>
                </c:pt>
                <c:pt idx="1">
                  <c:v>I gives R/ to partner </c:v>
                </c:pt>
                <c:pt idx="2">
                  <c:v>I / P  takes R/ to pharmacy</c:v>
                </c:pt>
                <c:pt idx="3">
                  <c:v>I / P fills prescription</c:v>
                </c:pt>
                <c:pt idx="4">
                  <c:v>I gives EPT to partner </c:v>
                </c:pt>
                <c:pt idx="5">
                  <c:v>partner treated</c:v>
                </c:pt>
              </c:strCache>
            </c:strRef>
          </c:cat>
          <c:val>
            <c:numRef>
              <c:f>Blad5!$O$50:$O$55</c:f>
              <c:numCache>
                <c:formatCode>General</c:formatCode>
                <c:ptCount val="6"/>
                <c:pt idx="0">
                  <c:v>25</c:v>
                </c:pt>
                <c:pt idx="2">
                  <c:v>25</c:v>
                </c:pt>
                <c:pt idx="3">
                  <c:v>23</c:v>
                </c:pt>
                <c:pt idx="4">
                  <c:v>21</c:v>
                </c:pt>
                <c:pt idx="5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Blad5!$Q$50:$Q$55</c15:f>
                <c15:dlblRangeCache>
                  <c:ptCount val="6"/>
                  <c:pt idx="0">
                    <c:v>100%</c:v>
                  </c:pt>
                  <c:pt idx="2">
                    <c:v>100%</c:v>
                  </c:pt>
                  <c:pt idx="3">
                    <c:v>92%</c:v>
                  </c:pt>
                  <c:pt idx="4">
                    <c:v>84%</c:v>
                  </c:pt>
                  <c:pt idx="5">
                    <c:v>80%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9D1A-44E7-9044-82EEE8FEBDC0}"/>
            </c:ext>
          </c:extLst>
        </c:ser>
        <c:ser>
          <c:idx val="1"/>
          <c:order val="1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1A-44E7-9044-82EEE8FEBDC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1A-44E7-9044-82EEE8FEBDC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1A-44E7-9044-82EEE8FEBDC0}"/>
                </c:ext>
              </c:extLst>
            </c:dLbl>
            <c:dLbl>
              <c:idx val="3"/>
              <c:layout>
                <c:manualLayout>
                  <c:x val="4.7875523638539795E-3"/>
                  <c:y val="-6.4667095405815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1A-44E7-9044-82EEE8FEBDC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1A-44E7-9044-82EEE8FEBDC0}"/>
                </c:ext>
              </c:extLst>
            </c:dLbl>
            <c:dLbl>
              <c:idx val="5"/>
              <c:layout>
                <c:manualLayout>
                  <c:x val="-1.1663217018935939E-16"/>
                  <c:y val="-5.5007448393275114E-2"/>
                </c:manualLayout>
              </c:layout>
              <c:tx>
                <c:rich>
                  <a:bodyPr/>
                  <a:lstStyle/>
                  <a:p>
                    <a:fld id="{8AD20F80-536E-4F03-A0B9-9536F961A9C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BDF8978-84DD-4A09-81AA-EF493927431C}" type="VALUE">
                      <a:rPr lang="en-US" baseline="0"/>
                      <a:pPr/>
                      <a:t>[WAARDE]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9D1A-44E7-9044-82EEE8FEB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Blad5!$N$50:$N$55</c:f>
              <c:strCache>
                <c:ptCount val="6"/>
                <c:pt idx="0">
                  <c:v>I receives EPT prescription </c:v>
                </c:pt>
                <c:pt idx="1">
                  <c:v>I gives R/ to partner </c:v>
                </c:pt>
                <c:pt idx="2">
                  <c:v>I / P  takes R/ to pharmacy</c:v>
                </c:pt>
                <c:pt idx="3">
                  <c:v>I / P fills prescription</c:v>
                </c:pt>
                <c:pt idx="4">
                  <c:v>I gives EPT to partner </c:v>
                </c:pt>
                <c:pt idx="5">
                  <c:v>partner treated</c:v>
                </c:pt>
              </c:strCache>
            </c:strRef>
          </c:cat>
          <c:val>
            <c:numRef>
              <c:f>Blad5!$P$50:$P$55</c:f>
              <c:numCache>
                <c:formatCode>General</c:formatCode>
                <c:ptCount val="6"/>
                <c:pt idx="0">
                  <c:v>23</c:v>
                </c:pt>
                <c:pt idx="1">
                  <c:v>23</c:v>
                </c:pt>
                <c:pt idx="2">
                  <c:v>17</c:v>
                </c:pt>
                <c:pt idx="3">
                  <c:v>17</c:v>
                </c:pt>
                <c:pt idx="5">
                  <c:v>17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Blad5!$R$50:$R$55</c15:f>
                <c15:dlblRangeCache>
                  <c:ptCount val="6"/>
                  <c:pt idx="0">
                    <c:v>100%</c:v>
                  </c:pt>
                  <c:pt idx="1">
                    <c:v>100%</c:v>
                  </c:pt>
                  <c:pt idx="2">
                    <c:v>74%</c:v>
                  </c:pt>
                  <c:pt idx="3">
                    <c:v>74%</c:v>
                  </c:pt>
                  <c:pt idx="5">
                    <c:v>74%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9D1A-44E7-9044-82EEE8FEB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439416"/>
        <c:axId val="390432752"/>
      </c:barChart>
      <c:catAx>
        <c:axId val="390439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90432752"/>
        <c:crosses val="autoZero"/>
        <c:auto val="1"/>
        <c:lblAlgn val="ctr"/>
        <c:lblOffset val="100"/>
        <c:noMultiLvlLbl val="0"/>
      </c:catAx>
      <c:valAx>
        <c:axId val="390432752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90439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MSM 2015-17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8.5735960610900025E-2"/>
          <c:y val="8.8704600604169764E-2"/>
          <c:w val="0.91426403938909995"/>
          <c:h val="0.837953548259297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'hiv uitkomsten soap '!$L$8</c:f>
              <c:strCache>
                <c:ptCount val="1"/>
                <c:pt idx="0">
                  <c:v>% hiv </c:v>
                </c:pt>
              </c:strCache>
            </c:strRef>
          </c:tx>
          <c:spPr>
            <a:solidFill>
              <a:srgbClr val="189300"/>
            </a:solidFill>
            <a:ln>
              <a:solidFill>
                <a:srgbClr val="008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032F30A-16DD-4C00-BB65-B56BF3306DAE}" type="CELLRANGE">
                      <a:rPr lang="en-US"/>
                      <a:pPr/>
                      <a:t>[CELLRANGE]</a:t>
                    </a:fld>
                    <a:r>
                      <a:rPr lang="en-US" baseline="0" dirty="0"/>
                      <a:t>; </a:t>
                    </a:r>
                    <a:fld id="{54CF0393-97B0-4FEB-BB68-7EB84F1A454F}" type="VALUE">
                      <a:rPr lang="en-US" baseline="0">
                        <a:solidFill>
                          <a:srgbClr val="FF0000"/>
                        </a:solidFill>
                      </a:rPr>
                      <a:pPr/>
                      <a:t>[WAARDE]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61E-4140-B73C-83487EA6819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6860F35-2623-4826-8081-A89F483EC66F}" type="CELLRANGE">
                      <a:rPr lang="en-US"/>
                      <a:pPr/>
                      <a:t>[CELLRANGE]</a:t>
                    </a:fld>
                    <a:r>
                      <a:rPr lang="en-US" baseline="0" dirty="0"/>
                      <a:t>; </a:t>
                    </a:r>
                    <a:fld id="{E64725A3-DB7A-4642-9B85-8176FBA9B564}" type="VALUE">
                      <a:rPr lang="en-US" baseline="0">
                        <a:solidFill>
                          <a:srgbClr val="FF0000"/>
                        </a:solidFill>
                      </a:rPr>
                      <a:pPr/>
                      <a:t>[WAARDE]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61E-4140-B73C-83487EA6819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A2007B3-2339-4B16-9A57-C4CB40752048}" type="CELLRANGE">
                      <a:rPr lang="en-US"/>
                      <a:pPr/>
                      <a:t>[CELLRANGE]</a:t>
                    </a:fld>
                    <a:r>
                      <a:rPr lang="en-US" baseline="0" dirty="0"/>
                      <a:t>; </a:t>
                    </a:r>
                    <a:fld id="{F10DC2ED-2014-4BAA-B289-F8FF1B9062D5}" type="VALUE">
                      <a:rPr lang="en-US" baseline="0">
                        <a:solidFill>
                          <a:srgbClr val="FF0000"/>
                        </a:solidFill>
                      </a:rPr>
                      <a:pPr/>
                      <a:t>[WAARDE]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61E-4140-B73C-83487EA6819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694EA09-E03A-42B1-AF2E-7747692EB27B}" type="CELLRANGE">
                      <a:rPr lang="en-US"/>
                      <a:pPr/>
                      <a:t>[CELLRANGE]</a:t>
                    </a:fld>
                    <a:r>
                      <a:rPr lang="en-US" baseline="0" dirty="0"/>
                      <a:t>; </a:t>
                    </a:r>
                    <a:fld id="{CED7B6FE-8BE6-48C5-A01E-CA3716B3CAE4}" type="VALUE">
                      <a:rPr lang="en-US" baseline="0">
                        <a:solidFill>
                          <a:srgbClr val="FF0000"/>
                        </a:solidFill>
                      </a:rPr>
                      <a:pPr/>
                      <a:t>[WAARDE]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61E-4140-B73C-83487EA6819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7F4272C-5B3C-4509-A751-C3A820BC2CB1}" type="CELLRANGE">
                      <a:rPr lang="en-US"/>
                      <a:pPr/>
                      <a:t>[CELLRANGE]</a:t>
                    </a:fld>
                    <a:r>
                      <a:rPr lang="en-US" baseline="0" dirty="0"/>
                      <a:t>; </a:t>
                    </a:r>
                    <a:fld id="{0FEA1B94-C6BB-415A-A5BE-F2CF91DB40A0}" type="VALUE">
                      <a:rPr lang="en-US" baseline="0">
                        <a:solidFill>
                          <a:srgbClr val="FF0000"/>
                        </a:solidFill>
                      </a:rPr>
                      <a:pPr/>
                      <a:t>[WAARDE]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61E-4140-B73C-83487EA68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uitkomsten soap '!$H$9:$H$13</c:f>
              <c:strCache>
                <c:ptCount val="5"/>
                <c:pt idx="0">
                  <c:v>notified hiv </c:v>
                </c:pt>
                <c:pt idx="1">
                  <c:v>notified syphilis </c:v>
                </c:pt>
                <c:pt idx="2">
                  <c:v>notified other</c:v>
                </c:pt>
                <c:pt idx="3">
                  <c:v>not notified</c:v>
                </c:pt>
                <c:pt idx="4">
                  <c:v>unknown</c:v>
                </c:pt>
              </c:strCache>
            </c:strRef>
          </c:cat>
          <c:val>
            <c:numRef>
              <c:f>'hiv uitkomsten soap '!$L$9:$L$13</c:f>
              <c:numCache>
                <c:formatCode>0.0%</c:formatCode>
                <c:ptCount val="5"/>
                <c:pt idx="0">
                  <c:v>4.6875E-2</c:v>
                </c:pt>
                <c:pt idx="1">
                  <c:v>1.2044471896232242E-2</c:v>
                </c:pt>
                <c:pt idx="2">
                  <c:v>7.1199715201139199E-3</c:v>
                </c:pt>
                <c:pt idx="3">
                  <c:v>6.4768542872172541E-3</c:v>
                </c:pt>
                <c:pt idx="4">
                  <c:v>1.348747591522158E-2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'hiv uitkomsten soap '!$J$9:$J$13</c15:f>
                <c15:dlblRangeCache>
                  <c:ptCount val="5"/>
                  <c:pt idx="0">
                    <c:v>93</c:v>
                  </c:pt>
                  <c:pt idx="1">
                    <c:v>39</c:v>
                  </c:pt>
                  <c:pt idx="2">
                    <c:v>60</c:v>
                  </c:pt>
                  <c:pt idx="3">
                    <c:v>394</c:v>
                  </c:pt>
                  <c:pt idx="4">
                    <c:v>14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61E-4140-B73C-83487EA68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0436672"/>
        <c:axId val="390437064"/>
      </c:barChart>
      <c:catAx>
        <c:axId val="39043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90437064"/>
        <c:crosses val="autoZero"/>
        <c:auto val="1"/>
        <c:lblAlgn val="ctr"/>
        <c:lblOffset val="100"/>
        <c:noMultiLvlLbl val="0"/>
      </c:catAx>
      <c:valAx>
        <c:axId val="39043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9043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l-NL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SOAP 2015-2017</a:t>
            </a:r>
          </a:p>
          <a:p>
            <a:pPr>
              <a:defRPr/>
            </a:pPr>
            <a:endParaRPr lang="nl-N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5D-4FAA-AB2F-DE3988505E1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5D-4FAA-AB2F-DE3988505E1E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5D-4FAA-AB2F-DE3988505E1E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5D-4FAA-AB2F-DE3988505E1E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5D-4FAA-AB2F-DE3988505E1E}"/>
              </c:ext>
            </c:extLst>
          </c:dPt>
          <c:dLbls>
            <c:dLbl>
              <c:idx val="0"/>
              <c:layout>
                <c:manualLayout>
                  <c:x val="-2.1003499562554682E-2"/>
                  <c:y val="2.3946485855934675E-3"/>
                </c:manualLayout>
              </c:layout>
              <c:tx>
                <c:rich>
                  <a:bodyPr/>
                  <a:lstStyle/>
                  <a:p>
                    <a:fld id="{FC4C8632-D1BF-4E11-BF35-4B928FD5B068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15D-4FAA-AB2F-DE3988505E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E074544-5AE7-48D3-950D-3713D65B1F21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15D-4FAA-AB2F-DE3988505E1E}"/>
                </c:ext>
              </c:extLst>
            </c:dLbl>
            <c:dLbl>
              <c:idx val="2"/>
              <c:layout>
                <c:manualLayout>
                  <c:x val="5.1771653543307089E-3"/>
                  <c:y val="-1.6945902595508894E-2"/>
                </c:manualLayout>
              </c:layout>
              <c:tx>
                <c:rich>
                  <a:bodyPr/>
                  <a:lstStyle/>
                  <a:p>
                    <a:fld id="{B38A2F89-9361-4D08-9B2C-BE61FC7A7F2B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15D-4FAA-AB2F-DE3988505E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68EB1A2-B20B-4082-A2DF-F39CEDC05DB6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615D-4FAA-AB2F-DE3988505E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1387B0B-B650-4517-A85A-BF97707FBEE3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615D-4FAA-AB2F-DE3988505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'hiv uitkomsten soap '!$H$9:$H$13</c:f>
              <c:strCache>
                <c:ptCount val="5"/>
                <c:pt idx="0">
                  <c:v>notified hiv </c:v>
                </c:pt>
                <c:pt idx="1">
                  <c:v>notified syphilis </c:v>
                </c:pt>
                <c:pt idx="2">
                  <c:v>notified other</c:v>
                </c:pt>
                <c:pt idx="3">
                  <c:v>not notified</c:v>
                </c:pt>
                <c:pt idx="4">
                  <c:v>unknown</c:v>
                </c:pt>
              </c:strCache>
            </c:strRef>
          </c:cat>
          <c:val>
            <c:numRef>
              <c:f>'hiv uitkomsten soap '!$J$9:$J$13</c:f>
              <c:numCache>
                <c:formatCode>General</c:formatCode>
                <c:ptCount val="5"/>
                <c:pt idx="0">
                  <c:v>93</c:v>
                </c:pt>
                <c:pt idx="1">
                  <c:v>39</c:v>
                </c:pt>
                <c:pt idx="2">
                  <c:v>60</c:v>
                </c:pt>
                <c:pt idx="3">
                  <c:v>394</c:v>
                </c:pt>
                <c:pt idx="4">
                  <c:v>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'hiv uitkomsten soap '!$M$9:$M$13</c15:f>
                <c15:dlblRangeCache>
                  <c:ptCount val="5"/>
                  <c:pt idx="0">
                    <c:v>15,5%</c:v>
                  </c:pt>
                  <c:pt idx="1">
                    <c:v>6,5%</c:v>
                  </c:pt>
                  <c:pt idx="2">
                    <c:v>10,0%</c:v>
                  </c:pt>
                  <c:pt idx="3">
                    <c:v>65,7%</c:v>
                  </c:pt>
                  <c:pt idx="4">
                    <c:v>2,3%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615D-4FAA-AB2F-DE3988505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PartWaar!$D$12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PartWaar!$A$13:$A$16</c:f>
              <c:strCache>
                <c:ptCount val="4"/>
                <c:pt idx="0">
                  <c:v>PW door GGD</c:v>
                </c:pt>
                <c:pt idx="1">
                  <c:v>PW door client</c:v>
                </c:pt>
                <c:pt idx="2">
                  <c:v>PW mogelijk</c:v>
                </c:pt>
                <c:pt idx="3">
                  <c:v>PW indicatie</c:v>
                </c:pt>
              </c:strCache>
            </c:strRef>
          </c:cat>
          <c:val>
            <c:numRef>
              <c:f>PartWaar!$E$13:$E$16</c:f>
              <c:numCache>
                <c:formatCode>General</c:formatCode>
                <c:ptCount val="4"/>
                <c:pt idx="0">
                  <c:v>7.1</c:v>
                </c:pt>
                <c:pt idx="1">
                  <c:v>33.1</c:v>
                </c:pt>
                <c:pt idx="2" formatCode="0.0">
                  <c:v>44.285714285714285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7-4C78-8ACF-C7B367B9DF01}"/>
            </c:ext>
          </c:extLst>
        </c:ser>
        <c:ser>
          <c:idx val="0"/>
          <c:order val="1"/>
          <c:tx>
            <c:strRef>
              <c:f>PartWaar!$B$12</c:f>
              <c:strCache>
                <c:ptCount val="1"/>
                <c:pt idx="0">
                  <c:v>Syfilis</c:v>
                </c:pt>
              </c:strCache>
            </c:strRef>
          </c:tx>
          <c:invertIfNegative val="0"/>
          <c:val>
            <c:numRef>
              <c:f>PartWaar!$C$13:$C$16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52.2</c:v>
                </c:pt>
                <c:pt idx="2" formatCode="0.0">
                  <c:v>62.114356232003288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7-4C78-8ACF-C7B367B9D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90439024"/>
        <c:axId val="390434712"/>
      </c:barChart>
      <c:catAx>
        <c:axId val="3904390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nl-NL"/>
          </a:p>
        </c:txPr>
        <c:crossAx val="390434712"/>
        <c:crosses val="autoZero"/>
        <c:auto val="1"/>
        <c:lblAlgn val="ctr"/>
        <c:lblOffset val="100"/>
        <c:noMultiLvlLbl val="0"/>
      </c:catAx>
      <c:valAx>
        <c:axId val="390434712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/>
            </a:pPr>
            <a:endParaRPr lang="nl-NL"/>
          </a:p>
        </c:txPr>
        <c:crossAx val="390439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595312326408183E-2"/>
          <c:y val="0.8786421600286124"/>
          <c:w val="0.22624082965239103"/>
          <c:h val="8.8155563266960654E-2"/>
        </c:manualLayout>
      </c:layout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data STI clinics PHS 2017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7.3651527773204037E-2"/>
          <c:y val="0.16135406256340123"/>
          <c:w val="0.83114147499681312"/>
          <c:h val="0.6506467489724303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'van soap naar pw .nl  HIV'!$X$11</c:f>
              <c:strCache>
                <c:ptCount val="1"/>
                <c:pt idx="0">
                  <c:v>new HIV 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val>
            <c:numRef>
              <c:f>'van soap naar pw .nl  HIV'!$X$19</c:f>
              <c:numCache>
                <c:formatCode>General</c:formatCode>
                <c:ptCount val="1"/>
                <c:pt idx="0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6-4138-B04D-1ABAB0D6F3E5}"/>
            </c:ext>
          </c:extLst>
        </c:ser>
        <c:ser>
          <c:idx val="0"/>
          <c:order val="1"/>
          <c:tx>
            <c:strRef>
              <c:f>'van soap naar pw .nl  HIV'!$Y$11</c:f>
              <c:strCache>
                <c:ptCount val="1"/>
                <c:pt idx="0">
                  <c:v>code for HIV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68F76CD-4623-472D-A379-A0BA2198A49A}" type="VALUE">
                      <a:rPr lang="en-US" baseline="0" smtClean="0"/>
                      <a:pPr/>
                      <a:t>[WAARDE]</a:t>
                    </a:fld>
                    <a:endParaRPr lang="nl-N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666-4138-B04D-1ABAB0D6F3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'van soap naar pw .nl  HIV'!$Y$19</c:f>
              <c:numCache>
                <c:formatCode>General</c:formatCode>
                <c:ptCount val="1"/>
                <c:pt idx="0">
                  <c:v>167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'van soap naar pw .nl  HIV'!$Y$20</c15:f>
                <c15:dlblRangeCache>
                  <c:ptCount val="1"/>
                  <c:pt idx="0">
                    <c:v>58%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E666-4138-B04D-1ABAB0D6F3E5}"/>
            </c:ext>
          </c:extLst>
        </c:ser>
        <c:ser>
          <c:idx val="1"/>
          <c:order val="2"/>
          <c:tx>
            <c:strRef>
              <c:f>'van soap naar pw .nl  HIV'!$Z$11</c:f>
              <c:strCache>
                <c:ptCount val="1"/>
                <c:pt idx="0">
                  <c:v>index uses HIV code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275133E-3950-4513-BED1-760EE330664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1D8C871-2655-41BE-A2FB-7A4472998F3C}" type="VALUE">
                      <a:rPr lang="en-US" baseline="0"/>
                      <a:pPr/>
                      <a:t>[WAARDE]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666-4138-B04D-1ABAB0D6F3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'van soap naar pw .nl  HIV'!$Z$19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'van soap naar pw .nl  HIV'!$Z$20</c15:f>
                <c15:dlblRangeCache>
                  <c:ptCount val="1"/>
                  <c:pt idx="0">
                    <c:v>40%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666-4138-B04D-1ABAB0D6F3E5}"/>
            </c:ext>
          </c:extLst>
        </c:ser>
        <c:ser>
          <c:idx val="2"/>
          <c:order val="3"/>
          <c:tx>
            <c:strRef>
              <c:f>'van soap naar pw .nl  HIV'!$AA$11</c:f>
              <c:strCache>
                <c:ptCount val="1"/>
                <c:pt idx="0">
                  <c:v># partners notified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666-4138-B04D-1ABAB0D6F3E5}"/>
              </c:ext>
            </c:extLst>
          </c:dPt>
          <c:val>
            <c:numRef>
              <c:f>'van soap naar pw .nl  HIV'!$AA$19</c:f>
              <c:numCache>
                <c:formatCode>General</c:formatCode>
                <c:ptCount val="1"/>
                <c:pt idx="0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666-4138-B04D-1ABAB0D6F3E5}"/>
            </c:ext>
          </c:extLst>
        </c:ser>
        <c:ser>
          <c:idx val="3"/>
          <c:order val="4"/>
          <c:tx>
            <c:strRef>
              <c:f>'van soap naar pw .nl  HIV'!$AB$11</c:f>
              <c:strCache>
                <c:ptCount val="1"/>
                <c:pt idx="0">
                  <c:v>partner checked website 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val>
            <c:numRef>
              <c:f>'van soap naar pw .nl  HIV'!$AB$19</c:f>
              <c:numCache>
                <c:formatCode>General</c:formatCode>
                <c:ptCount val="1"/>
                <c:pt idx="0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66-4138-B04D-1ABAB0D6F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496008"/>
        <c:axId val="384497968"/>
        <c:extLst/>
      </c:barChart>
      <c:catAx>
        <c:axId val="384496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4497968"/>
        <c:crosses val="autoZero"/>
        <c:auto val="1"/>
        <c:lblAlgn val="ctr"/>
        <c:lblOffset val="100"/>
        <c:noMultiLvlLbl val="0"/>
      </c:catAx>
      <c:valAx>
        <c:axId val="38449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84496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l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data STI clinics PHS 2017</a:t>
            </a: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7.3651527773204037E-2"/>
          <c:y val="0.16135406256340123"/>
          <c:w val="0.83114147499681312"/>
          <c:h val="0.6506467489724303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'van soap naar pw .nl  HIV'!$X$11</c:f>
              <c:strCache>
                <c:ptCount val="1"/>
                <c:pt idx="0">
                  <c:v>new HIV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'van soap naar pw .nl  HIV'!$X$19</c:f>
              <c:numCache>
                <c:formatCode>General</c:formatCode>
                <c:ptCount val="1"/>
                <c:pt idx="0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0C-4B7B-97E8-54C3ABF0ECB4}"/>
            </c:ext>
          </c:extLst>
        </c:ser>
        <c:ser>
          <c:idx val="0"/>
          <c:order val="1"/>
          <c:tx>
            <c:strRef>
              <c:f>'van soap naar pw .nl  HIV'!$Y$11</c:f>
              <c:strCache>
                <c:ptCount val="1"/>
                <c:pt idx="0">
                  <c:v>code for HIV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E453EB2-ECC5-440C-AFC1-7769062F5BC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3698CD3-3E9F-42C1-81A7-2DDB0BA2FC23}" type="VALUE">
                      <a:rPr lang="en-US" baseline="0"/>
                      <a:pPr/>
                      <a:t>[WAARDE]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60C-4B7B-97E8-54C3ABF0EC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'van soap naar pw .nl  HIV'!$Y$19</c:f>
              <c:numCache>
                <c:formatCode>General</c:formatCode>
                <c:ptCount val="1"/>
                <c:pt idx="0">
                  <c:v>167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'van soap naar pw .nl  HIV'!$Y$20</c15:f>
                <c15:dlblRangeCache>
                  <c:ptCount val="1"/>
                  <c:pt idx="0">
                    <c:v>58%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B60C-4B7B-97E8-54C3ABF0ECB4}"/>
            </c:ext>
          </c:extLst>
        </c:ser>
        <c:ser>
          <c:idx val="1"/>
          <c:order val="2"/>
          <c:tx>
            <c:strRef>
              <c:f>'van soap naar pw .nl  HIV'!$Z$11</c:f>
              <c:strCache>
                <c:ptCount val="1"/>
                <c:pt idx="0">
                  <c:v>index uses HIV code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D4A38B0-3C36-4378-A80E-3880E106DB6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3AF632A-F6F0-48CA-AA21-D9169DF0A2E3}" type="VALUE">
                      <a:rPr lang="en-US" baseline="0"/>
                      <a:pPr/>
                      <a:t>[WAARDE]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60C-4B7B-97E8-54C3ABF0EC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'van soap naar pw .nl  HIV'!$Z$19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'van soap naar pw .nl  HIV'!$Z$20</c15:f>
                <c15:dlblRangeCache>
                  <c:ptCount val="1"/>
                  <c:pt idx="0">
                    <c:v>40%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B60C-4B7B-97E8-54C3ABF0ECB4}"/>
            </c:ext>
          </c:extLst>
        </c:ser>
        <c:ser>
          <c:idx val="2"/>
          <c:order val="3"/>
          <c:tx>
            <c:strRef>
              <c:f>'van soap naar pw .nl  HIV'!$AA$11</c:f>
              <c:strCache>
                <c:ptCount val="1"/>
                <c:pt idx="0">
                  <c:v># partners notified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60C-4B7B-97E8-54C3ABF0ECB4}"/>
              </c:ext>
            </c:extLst>
          </c:dPt>
          <c:val>
            <c:numRef>
              <c:f>'van soap naar pw .nl  HIV'!$AA$19</c:f>
              <c:numCache>
                <c:formatCode>General</c:formatCode>
                <c:ptCount val="1"/>
                <c:pt idx="0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0C-4B7B-97E8-54C3ABF0ECB4}"/>
            </c:ext>
          </c:extLst>
        </c:ser>
        <c:ser>
          <c:idx val="3"/>
          <c:order val="4"/>
          <c:tx>
            <c:strRef>
              <c:f>'van soap naar pw .nl  HIV'!$AB$11</c:f>
              <c:strCache>
                <c:ptCount val="1"/>
                <c:pt idx="0">
                  <c:v>partner checked website 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val>
            <c:numRef>
              <c:f>'van soap naar pw .nl  HIV'!$AB$19</c:f>
              <c:numCache>
                <c:formatCode>General</c:formatCode>
                <c:ptCount val="1"/>
                <c:pt idx="0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0C-4B7B-97E8-54C3ABF0E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493264"/>
        <c:axId val="384498360"/>
        <c:extLst/>
      </c:barChart>
      <c:catAx>
        <c:axId val="384493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4498360"/>
        <c:crosses val="autoZero"/>
        <c:auto val="1"/>
        <c:lblAlgn val="ctr"/>
        <c:lblOffset val="100"/>
        <c:noMultiLvlLbl val="0"/>
      </c:catAx>
      <c:valAx>
        <c:axId val="384498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8449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66E21-F92C-4DDA-AC79-33C9B4394B9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69C7D4D-A075-488F-9D8C-03DEBAFD4A22}">
      <dgm:prSet phldrT="[Tekst]"/>
      <dgm:spPr/>
      <dgm:t>
        <a:bodyPr/>
        <a:lstStyle/>
        <a:p>
          <a:r>
            <a:rPr lang="nl-NL" dirty="0"/>
            <a:t>HIV testing </a:t>
          </a:r>
          <a:r>
            <a:rPr lang="nl-NL" dirty="0" err="1"/>
            <a:t>included</a:t>
          </a:r>
          <a:r>
            <a:rPr lang="nl-NL" dirty="0"/>
            <a:t> in STI testing</a:t>
          </a:r>
        </a:p>
      </dgm:t>
    </dgm:pt>
    <dgm:pt modelId="{27D4C790-37A7-4053-B7F8-8C451C39815D}" type="parTrans" cxnId="{FBF1F8CF-DECC-418D-8281-4EC8D789B5B2}">
      <dgm:prSet/>
      <dgm:spPr/>
      <dgm:t>
        <a:bodyPr/>
        <a:lstStyle/>
        <a:p>
          <a:endParaRPr lang="nl-NL"/>
        </a:p>
      </dgm:t>
    </dgm:pt>
    <dgm:pt modelId="{54871D31-64B2-476B-BED7-7D3CECAF0DAC}" type="sibTrans" cxnId="{FBF1F8CF-DECC-418D-8281-4EC8D789B5B2}">
      <dgm:prSet/>
      <dgm:spPr/>
      <dgm:t>
        <a:bodyPr/>
        <a:lstStyle/>
        <a:p>
          <a:endParaRPr lang="nl-NL"/>
        </a:p>
      </dgm:t>
    </dgm:pt>
    <dgm:pt modelId="{BB1CBF34-8B0A-4276-A4C6-5B215EECCEB5}">
      <dgm:prSet phldrT="[Tekst]"/>
      <dgm:spPr/>
      <dgm:t>
        <a:bodyPr/>
        <a:lstStyle/>
        <a:p>
          <a:r>
            <a:rPr lang="nl-NL" dirty="0"/>
            <a:t>PLWH </a:t>
          </a:r>
          <a:r>
            <a:rPr lang="nl-NL" dirty="0" err="1"/>
            <a:t>not</a:t>
          </a:r>
          <a:r>
            <a:rPr lang="nl-NL" dirty="0"/>
            <a:t> in care</a:t>
          </a:r>
        </a:p>
      </dgm:t>
    </dgm:pt>
    <dgm:pt modelId="{14E6CDCB-0A40-48FA-B8AF-E0B3CD87683F}" type="parTrans" cxnId="{FCE4CE41-A5A1-440E-B0B5-487F611CB463}">
      <dgm:prSet/>
      <dgm:spPr/>
      <dgm:t>
        <a:bodyPr/>
        <a:lstStyle/>
        <a:p>
          <a:endParaRPr lang="nl-NL"/>
        </a:p>
      </dgm:t>
    </dgm:pt>
    <dgm:pt modelId="{B4635020-C3E6-4F4A-B92E-529D6B9EDB62}" type="sibTrans" cxnId="{FCE4CE41-A5A1-440E-B0B5-487F611CB463}">
      <dgm:prSet/>
      <dgm:spPr/>
      <dgm:t>
        <a:bodyPr/>
        <a:lstStyle/>
        <a:p>
          <a:endParaRPr lang="nl-NL"/>
        </a:p>
      </dgm:t>
    </dgm:pt>
    <dgm:pt modelId="{620A80CE-8DB9-42D3-83CF-8050CE14A9B4}">
      <dgm:prSet phldrT="[Tekst]"/>
      <dgm:spPr>
        <a:solidFill>
          <a:srgbClr val="0070C0"/>
        </a:solidFill>
      </dgm:spPr>
      <dgm:t>
        <a:bodyPr/>
        <a:lstStyle/>
        <a:p>
          <a:r>
            <a:rPr lang="nl-NL" dirty="0" err="1"/>
            <a:t>Referral</a:t>
          </a:r>
          <a:r>
            <a:rPr lang="nl-NL" dirty="0"/>
            <a:t> </a:t>
          </a:r>
          <a:r>
            <a:rPr lang="nl-NL" dirty="0" err="1"/>
            <a:t>for</a:t>
          </a:r>
          <a:r>
            <a:rPr lang="nl-NL" dirty="0"/>
            <a:t> treatment</a:t>
          </a:r>
        </a:p>
      </dgm:t>
    </dgm:pt>
    <dgm:pt modelId="{541C220F-D384-4B21-9330-2CDC095A54B0}" type="parTrans" cxnId="{762151C2-2C17-41E7-ABEA-9970D851BE2C}">
      <dgm:prSet/>
      <dgm:spPr/>
      <dgm:t>
        <a:bodyPr/>
        <a:lstStyle/>
        <a:p>
          <a:endParaRPr lang="nl-NL"/>
        </a:p>
      </dgm:t>
    </dgm:pt>
    <dgm:pt modelId="{131CE45E-B57C-4435-BF6B-57068434A23A}" type="sibTrans" cxnId="{762151C2-2C17-41E7-ABEA-9970D851BE2C}">
      <dgm:prSet/>
      <dgm:spPr/>
      <dgm:t>
        <a:bodyPr/>
        <a:lstStyle/>
        <a:p>
          <a:endParaRPr lang="nl-NL"/>
        </a:p>
      </dgm:t>
    </dgm:pt>
    <dgm:pt modelId="{14860FD9-4343-4FD5-AA52-2623C58194A2}">
      <dgm:prSet phldrT="[Tekst]"/>
      <dgm:spPr/>
      <dgm:t>
        <a:bodyPr/>
        <a:lstStyle/>
        <a:p>
          <a:r>
            <a:rPr lang="nl-NL" dirty="0"/>
            <a:t>Partner </a:t>
          </a:r>
          <a:r>
            <a:rPr lang="nl-NL" dirty="0" err="1"/>
            <a:t>notification</a:t>
          </a:r>
          <a:endParaRPr lang="nl-NL" dirty="0"/>
        </a:p>
      </dgm:t>
    </dgm:pt>
    <dgm:pt modelId="{541A97EA-0C2C-48E2-AF2F-7151B2C4F27C}" type="parTrans" cxnId="{6A317A7C-E235-40A1-A666-EC49A0500F3F}">
      <dgm:prSet/>
      <dgm:spPr/>
      <dgm:t>
        <a:bodyPr/>
        <a:lstStyle/>
        <a:p>
          <a:endParaRPr lang="nl-NL"/>
        </a:p>
      </dgm:t>
    </dgm:pt>
    <dgm:pt modelId="{387A67CF-BCF3-4F54-BA12-0BD6C61567E8}" type="sibTrans" cxnId="{6A317A7C-E235-40A1-A666-EC49A0500F3F}">
      <dgm:prSet/>
      <dgm:spPr/>
      <dgm:t>
        <a:bodyPr/>
        <a:lstStyle/>
        <a:p>
          <a:endParaRPr lang="nl-NL"/>
        </a:p>
      </dgm:t>
    </dgm:pt>
    <dgm:pt modelId="{AA928A1D-AB00-413D-A711-F5F0B80C2A4E}">
      <dgm:prSet phldrT="[Tekst]"/>
      <dgm:spPr/>
      <dgm:t>
        <a:bodyPr/>
        <a:lstStyle/>
        <a:p>
          <a:r>
            <a:rPr lang="nl-NL" dirty="0"/>
            <a:t>HIV </a:t>
          </a:r>
          <a:r>
            <a:rPr lang="nl-NL" dirty="0" err="1"/>
            <a:t>negative</a:t>
          </a:r>
          <a:endParaRPr lang="nl-NL" dirty="0"/>
        </a:p>
      </dgm:t>
    </dgm:pt>
    <dgm:pt modelId="{5028097E-28F6-4B4E-95CD-CE02A533A14F}" type="parTrans" cxnId="{A50C0A35-0550-4E64-8D48-756970525C3D}">
      <dgm:prSet/>
      <dgm:spPr/>
      <dgm:t>
        <a:bodyPr/>
        <a:lstStyle/>
        <a:p>
          <a:endParaRPr lang="nl-NL"/>
        </a:p>
      </dgm:t>
    </dgm:pt>
    <dgm:pt modelId="{1A30B66E-661C-4557-9C8B-71AECC064ED3}" type="sibTrans" cxnId="{A50C0A35-0550-4E64-8D48-756970525C3D}">
      <dgm:prSet/>
      <dgm:spPr/>
      <dgm:t>
        <a:bodyPr/>
        <a:lstStyle/>
        <a:p>
          <a:endParaRPr lang="nl-NL"/>
        </a:p>
      </dgm:t>
    </dgm:pt>
    <dgm:pt modelId="{7B92EE80-0374-4E7E-8177-2BE0521985B2}">
      <dgm:prSet phldrT="[Tekst]"/>
      <dgm:spPr>
        <a:solidFill>
          <a:srgbClr val="0000CC"/>
        </a:solidFill>
      </dgm:spPr>
      <dgm:t>
        <a:bodyPr/>
        <a:lstStyle/>
        <a:p>
          <a:r>
            <a:rPr lang="nl-NL" dirty="0"/>
            <a:t>PREP</a:t>
          </a:r>
        </a:p>
      </dgm:t>
    </dgm:pt>
    <dgm:pt modelId="{C5877FD9-B0D8-4B86-A6B4-6417D0C42EF7}" type="parTrans" cxnId="{46568238-3570-4114-83BF-7AFAC81C6629}">
      <dgm:prSet/>
      <dgm:spPr/>
      <dgm:t>
        <a:bodyPr/>
        <a:lstStyle/>
        <a:p>
          <a:endParaRPr lang="nl-NL"/>
        </a:p>
      </dgm:t>
    </dgm:pt>
    <dgm:pt modelId="{CD54F9C6-895D-4B5F-9140-9775E51000EA}" type="sibTrans" cxnId="{46568238-3570-4114-83BF-7AFAC81C6629}">
      <dgm:prSet/>
      <dgm:spPr/>
      <dgm:t>
        <a:bodyPr/>
        <a:lstStyle/>
        <a:p>
          <a:endParaRPr lang="nl-NL"/>
        </a:p>
      </dgm:t>
    </dgm:pt>
    <dgm:pt modelId="{2590D0E1-34C7-42E0-9673-740E7D5D62C4}">
      <dgm:prSet phldrT="[Tekst]"/>
      <dgm:spPr/>
      <dgm:t>
        <a:bodyPr/>
        <a:lstStyle/>
        <a:p>
          <a:r>
            <a:rPr lang="nl-NL" dirty="0"/>
            <a:t>Partner testing</a:t>
          </a:r>
        </a:p>
      </dgm:t>
    </dgm:pt>
    <dgm:pt modelId="{0E709A81-021C-4023-9FF4-750767303B6B}" type="parTrans" cxnId="{919E8C5A-D564-4BB2-AFB5-D462C4DF5259}">
      <dgm:prSet/>
      <dgm:spPr/>
      <dgm:t>
        <a:bodyPr/>
        <a:lstStyle/>
        <a:p>
          <a:endParaRPr lang="nl-NL"/>
        </a:p>
      </dgm:t>
    </dgm:pt>
    <dgm:pt modelId="{D9267F21-3064-41A4-A5EE-38C765DB1782}" type="sibTrans" cxnId="{919E8C5A-D564-4BB2-AFB5-D462C4DF5259}">
      <dgm:prSet/>
      <dgm:spPr/>
      <dgm:t>
        <a:bodyPr/>
        <a:lstStyle/>
        <a:p>
          <a:endParaRPr lang="nl-NL"/>
        </a:p>
      </dgm:t>
    </dgm:pt>
    <dgm:pt modelId="{3AF9FF9F-8391-40EB-8C06-D7C42CDE1EA1}">
      <dgm:prSet phldrT="[Tekst]"/>
      <dgm:spPr/>
      <dgm:t>
        <a:bodyPr/>
        <a:lstStyle/>
        <a:p>
          <a:r>
            <a:rPr lang="nl-NL" dirty="0"/>
            <a:t>New HIV diagnosis</a:t>
          </a:r>
        </a:p>
      </dgm:t>
    </dgm:pt>
    <dgm:pt modelId="{42728947-7ACC-483B-A040-B23BFE8FF7F4}" type="parTrans" cxnId="{198EBF9B-6E85-497D-9DF8-256726C27D1E}">
      <dgm:prSet/>
      <dgm:spPr/>
      <dgm:t>
        <a:bodyPr/>
        <a:lstStyle/>
        <a:p>
          <a:endParaRPr lang="nl-NL"/>
        </a:p>
      </dgm:t>
    </dgm:pt>
    <dgm:pt modelId="{A9AC8045-CB1E-4FED-8E04-C10C7CFE15A1}" type="sibTrans" cxnId="{198EBF9B-6E85-497D-9DF8-256726C27D1E}">
      <dgm:prSet/>
      <dgm:spPr/>
      <dgm:t>
        <a:bodyPr/>
        <a:lstStyle/>
        <a:p>
          <a:endParaRPr lang="nl-NL"/>
        </a:p>
      </dgm:t>
    </dgm:pt>
    <dgm:pt modelId="{8D955BB9-A3A3-44DA-9B82-8A4E397067D2}">
      <dgm:prSet phldrT="[Tekst]"/>
      <dgm:spPr>
        <a:solidFill>
          <a:srgbClr val="0070C0"/>
        </a:solidFill>
      </dgm:spPr>
      <dgm:t>
        <a:bodyPr/>
        <a:lstStyle/>
        <a:p>
          <a:r>
            <a:rPr lang="nl-NL" dirty="0"/>
            <a:t>Re-link </a:t>
          </a:r>
          <a:r>
            <a:rPr lang="nl-NL" dirty="0" err="1"/>
            <a:t>to</a:t>
          </a:r>
          <a:r>
            <a:rPr lang="nl-NL" dirty="0"/>
            <a:t> care</a:t>
          </a:r>
        </a:p>
      </dgm:t>
    </dgm:pt>
    <dgm:pt modelId="{151B0697-39DE-482B-9158-35EE0665831F}" type="parTrans" cxnId="{C6A09C64-660C-428B-A6D2-09E95A0D03AD}">
      <dgm:prSet/>
      <dgm:spPr/>
      <dgm:t>
        <a:bodyPr/>
        <a:lstStyle/>
        <a:p>
          <a:endParaRPr lang="nl-NL"/>
        </a:p>
      </dgm:t>
    </dgm:pt>
    <dgm:pt modelId="{21EADEC3-25CE-40CB-AC9A-985F8C5DB6FB}" type="sibTrans" cxnId="{C6A09C64-660C-428B-A6D2-09E95A0D03AD}">
      <dgm:prSet/>
      <dgm:spPr/>
      <dgm:t>
        <a:bodyPr/>
        <a:lstStyle/>
        <a:p>
          <a:endParaRPr lang="nl-NL"/>
        </a:p>
      </dgm:t>
    </dgm:pt>
    <dgm:pt modelId="{D15CACD8-F305-4F62-B66E-683AD486CBE7}" type="pres">
      <dgm:prSet presAssocID="{46166E21-F92C-4DDA-AC79-33C9B4394B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0C6D52B-583F-4D2D-BB7D-AE9004AB563B}" type="pres">
      <dgm:prSet presAssocID="{D69C7D4D-A075-488F-9D8C-03DEBAFD4A22}" presName="root1" presStyleCnt="0"/>
      <dgm:spPr/>
    </dgm:pt>
    <dgm:pt modelId="{2E5ABF96-E8BE-4000-AF24-46176194B156}" type="pres">
      <dgm:prSet presAssocID="{D69C7D4D-A075-488F-9D8C-03DEBAFD4A22}" presName="LevelOneTextNode" presStyleLbl="node0" presStyleIdx="0" presStyleCnt="1">
        <dgm:presLayoutVars>
          <dgm:chPref val="3"/>
        </dgm:presLayoutVars>
      </dgm:prSet>
      <dgm:spPr/>
    </dgm:pt>
    <dgm:pt modelId="{691937A7-36CA-4B96-8CE1-4672E561BB71}" type="pres">
      <dgm:prSet presAssocID="{D69C7D4D-A075-488F-9D8C-03DEBAFD4A22}" presName="level2hierChild" presStyleCnt="0"/>
      <dgm:spPr/>
    </dgm:pt>
    <dgm:pt modelId="{89CF4124-34C2-44B1-8B62-8C0776756FE7}" type="pres">
      <dgm:prSet presAssocID="{14E6CDCB-0A40-48FA-B8AF-E0B3CD87683F}" presName="conn2-1" presStyleLbl="parChTrans1D2" presStyleIdx="0" presStyleCnt="3"/>
      <dgm:spPr/>
    </dgm:pt>
    <dgm:pt modelId="{6CC6922B-F24A-40C6-A788-D00834904E3B}" type="pres">
      <dgm:prSet presAssocID="{14E6CDCB-0A40-48FA-B8AF-E0B3CD87683F}" presName="connTx" presStyleLbl="parChTrans1D2" presStyleIdx="0" presStyleCnt="3"/>
      <dgm:spPr/>
    </dgm:pt>
    <dgm:pt modelId="{04BEFAAF-AFA2-48E9-AEED-1722247C9713}" type="pres">
      <dgm:prSet presAssocID="{BB1CBF34-8B0A-4276-A4C6-5B215EECCEB5}" presName="root2" presStyleCnt="0"/>
      <dgm:spPr/>
    </dgm:pt>
    <dgm:pt modelId="{97414082-9044-4621-B439-286E1F7561E1}" type="pres">
      <dgm:prSet presAssocID="{BB1CBF34-8B0A-4276-A4C6-5B215EECCEB5}" presName="LevelTwoTextNode" presStyleLbl="node2" presStyleIdx="0" presStyleCnt="3">
        <dgm:presLayoutVars>
          <dgm:chPref val="3"/>
        </dgm:presLayoutVars>
      </dgm:prSet>
      <dgm:spPr/>
    </dgm:pt>
    <dgm:pt modelId="{6F0F3CBE-698B-4D79-87AE-5F0CE98099AA}" type="pres">
      <dgm:prSet presAssocID="{BB1CBF34-8B0A-4276-A4C6-5B215EECCEB5}" presName="level3hierChild" presStyleCnt="0"/>
      <dgm:spPr/>
    </dgm:pt>
    <dgm:pt modelId="{C65F4578-9960-4106-8946-779A5CD28E0D}" type="pres">
      <dgm:prSet presAssocID="{151B0697-39DE-482B-9158-35EE0665831F}" presName="conn2-1" presStyleLbl="parChTrans1D3" presStyleIdx="0" presStyleCnt="4"/>
      <dgm:spPr/>
    </dgm:pt>
    <dgm:pt modelId="{3789D636-B394-4D32-99D8-ED8D410B0A85}" type="pres">
      <dgm:prSet presAssocID="{151B0697-39DE-482B-9158-35EE0665831F}" presName="connTx" presStyleLbl="parChTrans1D3" presStyleIdx="0" presStyleCnt="4"/>
      <dgm:spPr/>
    </dgm:pt>
    <dgm:pt modelId="{B5A4F5CB-8E1D-404C-A905-65FA6DB72FD9}" type="pres">
      <dgm:prSet presAssocID="{8D955BB9-A3A3-44DA-9B82-8A4E397067D2}" presName="root2" presStyleCnt="0"/>
      <dgm:spPr/>
    </dgm:pt>
    <dgm:pt modelId="{A034C7C4-B634-4141-BC7E-652A809D8FC2}" type="pres">
      <dgm:prSet presAssocID="{8D955BB9-A3A3-44DA-9B82-8A4E397067D2}" presName="LevelTwoTextNode" presStyleLbl="node3" presStyleIdx="0" presStyleCnt="4">
        <dgm:presLayoutVars>
          <dgm:chPref val="3"/>
        </dgm:presLayoutVars>
      </dgm:prSet>
      <dgm:spPr/>
    </dgm:pt>
    <dgm:pt modelId="{4F87F626-ECCF-4DED-97A4-3BE66FF2D156}" type="pres">
      <dgm:prSet presAssocID="{8D955BB9-A3A3-44DA-9B82-8A4E397067D2}" presName="level3hierChild" presStyleCnt="0"/>
      <dgm:spPr/>
    </dgm:pt>
    <dgm:pt modelId="{75D89516-6316-46E3-B871-CEBFF3FB614E}" type="pres">
      <dgm:prSet presAssocID="{42728947-7ACC-483B-A040-B23BFE8FF7F4}" presName="conn2-1" presStyleLbl="parChTrans1D2" presStyleIdx="1" presStyleCnt="3"/>
      <dgm:spPr/>
    </dgm:pt>
    <dgm:pt modelId="{82A7C839-ADCC-4461-8DC6-87C8AC8ADDF1}" type="pres">
      <dgm:prSet presAssocID="{42728947-7ACC-483B-A040-B23BFE8FF7F4}" presName="connTx" presStyleLbl="parChTrans1D2" presStyleIdx="1" presStyleCnt="3"/>
      <dgm:spPr/>
    </dgm:pt>
    <dgm:pt modelId="{7DA54B28-BF1B-453D-B415-21622B80ABBB}" type="pres">
      <dgm:prSet presAssocID="{3AF9FF9F-8391-40EB-8C06-D7C42CDE1EA1}" presName="root2" presStyleCnt="0"/>
      <dgm:spPr/>
    </dgm:pt>
    <dgm:pt modelId="{BE7C13FE-1869-4EE1-B0EC-44673E6CCBCD}" type="pres">
      <dgm:prSet presAssocID="{3AF9FF9F-8391-40EB-8C06-D7C42CDE1EA1}" presName="LevelTwoTextNode" presStyleLbl="node2" presStyleIdx="1" presStyleCnt="3">
        <dgm:presLayoutVars>
          <dgm:chPref val="3"/>
        </dgm:presLayoutVars>
      </dgm:prSet>
      <dgm:spPr/>
    </dgm:pt>
    <dgm:pt modelId="{91DD1DC0-D290-4837-96AD-BA19DB70D2B1}" type="pres">
      <dgm:prSet presAssocID="{3AF9FF9F-8391-40EB-8C06-D7C42CDE1EA1}" presName="level3hierChild" presStyleCnt="0"/>
      <dgm:spPr/>
    </dgm:pt>
    <dgm:pt modelId="{FB31580A-CFF0-41FA-9538-0A32B8C1715C}" type="pres">
      <dgm:prSet presAssocID="{541C220F-D384-4B21-9330-2CDC095A54B0}" presName="conn2-1" presStyleLbl="parChTrans1D3" presStyleIdx="1" presStyleCnt="4"/>
      <dgm:spPr/>
    </dgm:pt>
    <dgm:pt modelId="{9FCE1AD1-1CE7-405D-BF04-535770DD906F}" type="pres">
      <dgm:prSet presAssocID="{541C220F-D384-4B21-9330-2CDC095A54B0}" presName="connTx" presStyleLbl="parChTrans1D3" presStyleIdx="1" presStyleCnt="4"/>
      <dgm:spPr/>
    </dgm:pt>
    <dgm:pt modelId="{FA7237A0-A97B-438E-A33E-C43E5C3EE27E}" type="pres">
      <dgm:prSet presAssocID="{620A80CE-8DB9-42D3-83CF-8050CE14A9B4}" presName="root2" presStyleCnt="0"/>
      <dgm:spPr/>
    </dgm:pt>
    <dgm:pt modelId="{C569D257-6F80-4FF3-A03D-DB8FC732502B}" type="pres">
      <dgm:prSet presAssocID="{620A80CE-8DB9-42D3-83CF-8050CE14A9B4}" presName="LevelTwoTextNode" presStyleLbl="node3" presStyleIdx="1" presStyleCnt="4">
        <dgm:presLayoutVars>
          <dgm:chPref val="3"/>
        </dgm:presLayoutVars>
      </dgm:prSet>
      <dgm:spPr/>
    </dgm:pt>
    <dgm:pt modelId="{712E4B08-CF5A-4053-9F8E-DE2E5633234E}" type="pres">
      <dgm:prSet presAssocID="{620A80CE-8DB9-42D3-83CF-8050CE14A9B4}" presName="level3hierChild" presStyleCnt="0"/>
      <dgm:spPr/>
    </dgm:pt>
    <dgm:pt modelId="{18F552D8-F0A0-4726-887D-45AE9AC3C008}" type="pres">
      <dgm:prSet presAssocID="{541A97EA-0C2C-48E2-AF2F-7151B2C4F27C}" presName="conn2-1" presStyleLbl="parChTrans1D3" presStyleIdx="2" presStyleCnt="4"/>
      <dgm:spPr/>
    </dgm:pt>
    <dgm:pt modelId="{E63BFB6F-8FBD-4244-8842-FCD6D46FCB91}" type="pres">
      <dgm:prSet presAssocID="{541A97EA-0C2C-48E2-AF2F-7151B2C4F27C}" presName="connTx" presStyleLbl="parChTrans1D3" presStyleIdx="2" presStyleCnt="4"/>
      <dgm:spPr/>
    </dgm:pt>
    <dgm:pt modelId="{C04240B4-A4F0-4615-BAF9-CF3B5C421DAA}" type="pres">
      <dgm:prSet presAssocID="{14860FD9-4343-4FD5-AA52-2623C58194A2}" presName="root2" presStyleCnt="0"/>
      <dgm:spPr/>
    </dgm:pt>
    <dgm:pt modelId="{89441924-FF5A-4E99-A832-71181855E310}" type="pres">
      <dgm:prSet presAssocID="{14860FD9-4343-4FD5-AA52-2623C58194A2}" presName="LevelTwoTextNode" presStyleLbl="node3" presStyleIdx="2" presStyleCnt="4">
        <dgm:presLayoutVars>
          <dgm:chPref val="3"/>
        </dgm:presLayoutVars>
      </dgm:prSet>
      <dgm:spPr/>
    </dgm:pt>
    <dgm:pt modelId="{782E4005-373A-4AC8-AF9D-57A5619FC93A}" type="pres">
      <dgm:prSet presAssocID="{14860FD9-4343-4FD5-AA52-2623C58194A2}" presName="level3hierChild" presStyleCnt="0"/>
      <dgm:spPr/>
    </dgm:pt>
    <dgm:pt modelId="{49B00BFF-5857-425B-AD62-77F86107BA84}" type="pres">
      <dgm:prSet presAssocID="{0E709A81-021C-4023-9FF4-750767303B6B}" presName="conn2-1" presStyleLbl="parChTrans1D4" presStyleIdx="0" presStyleCnt="1"/>
      <dgm:spPr/>
    </dgm:pt>
    <dgm:pt modelId="{F2D92355-06CC-4700-B9BA-ABBDD52E32F7}" type="pres">
      <dgm:prSet presAssocID="{0E709A81-021C-4023-9FF4-750767303B6B}" presName="connTx" presStyleLbl="parChTrans1D4" presStyleIdx="0" presStyleCnt="1"/>
      <dgm:spPr/>
    </dgm:pt>
    <dgm:pt modelId="{C7AE8142-B641-4D53-83F4-C1254E35358E}" type="pres">
      <dgm:prSet presAssocID="{2590D0E1-34C7-42E0-9673-740E7D5D62C4}" presName="root2" presStyleCnt="0"/>
      <dgm:spPr/>
    </dgm:pt>
    <dgm:pt modelId="{371983DD-5C11-4ABB-83A6-1DEC9B981420}" type="pres">
      <dgm:prSet presAssocID="{2590D0E1-34C7-42E0-9673-740E7D5D62C4}" presName="LevelTwoTextNode" presStyleLbl="node4" presStyleIdx="0" presStyleCnt="1" custLinFactNeighborX="2441">
        <dgm:presLayoutVars>
          <dgm:chPref val="3"/>
        </dgm:presLayoutVars>
      </dgm:prSet>
      <dgm:spPr/>
    </dgm:pt>
    <dgm:pt modelId="{945C6689-973B-4EA2-B106-AEC87B512056}" type="pres">
      <dgm:prSet presAssocID="{2590D0E1-34C7-42E0-9673-740E7D5D62C4}" presName="level3hierChild" presStyleCnt="0"/>
      <dgm:spPr/>
    </dgm:pt>
    <dgm:pt modelId="{18BEE014-38A4-4A61-85B6-859B7E11B6AB}" type="pres">
      <dgm:prSet presAssocID="{5028097E-28F6-4B4E-95CD-CE02A533A14F}" presName="conn2-1" presStyleLbl="parChTrans1D2" presStyleIdx="2" presStyleCnt="3"/>
      <dgm:spPr/>
    </dgm:pt>
    <dgm:pt modelId="{8A20E453-AB33-4103-8C16-83E0DADAC4AF}" type="pres">
      <dgm:prSet presAssocID="{5028097E-28F6-4B4E-95CD-CE02A533A14F}" presName="connTx" presStyleLbl="parChTrans1D2" presStyleIdx="2" presStyleCnt="3"/>
      <dgm:spPr/>
    </dgm:pt>
    <dgm:pt modelId="{9B6733F3-1647-433E-B933-FEAAEEB94ECC}" type="pres">
      <dgm:prSet presAssocID="{AA928A1D-AB00-413D-A711-F5F0B80C2A4E}" presName="root2" presStyleCnt="0"/>
      <dgm:spPr/>
    </dgm:pt>
    <dgm:pt modelId="{1183A8B1-307D-4E91-9A9C-0CEBF64A43DC}" type="pres">
      <dgm:prSet presAssocID="{AA928A1D-AB00-413D-A711-F5F0B80C2A4E}" presName="LevelTwoTextNode" presStyleLbl="node2" presStyleIdx="2" presStyleCnt="3">
        <dgm:presLayoutVars>
          <dgm:chPref val="3"/>
        </dgm:presLayoutVars>
      </dgm:prSet>
      <dgm:spPr/>
    </dgm:pt>
    <dgm:pt modelId="{269E3D16-92EA-4184-9F13-8C9A4581A160}" type="pres">
      <dgm:prSet presAssocID="{AA928A1D-AB00-413D-A711-F5F0B80C2A4E}" presName="level3hierChild" presStyleCnt="0"/>
      <dgm:spPr/>
    </dgm:pt>
    <dgm:pt modelId="{8014CC6E-085C-4FAB-BB3B-70CB0525CD22}" type="pres">
      <dgm:prSet presAssocID="{C5877FD9-B0D8-4B86-A6B4-6417D0C42EF7}" presName="conn2-1" presStyleLbl="parChTrans1D3" presStyleIdx="3" presStyleCnt="4"/>
      <dgm:spPr/>
    </dgm:pt>
    <dgm:pt modelId="{AFCD4D67-0B10-44A8-9CE1-F0BC9B52F753}" type="pres">
      <dgm:prSet presAssocID="{C5877FD9-B0D8-4B86-A6B4-6417D0C42EF7}" presName="connTx" presStyleLbl="parChTrans1D3" presStyleIdx="3" presStyleCnt="4"/>
      <dgm:spPr/>
    </dgm:pt>
    <dgm:pt modelId="{4F7C7371-2082-4F53-9C9F-6F543CD4D0CA}" type="pres">
      <dgm:prSet presAssocID="{7B92EE80-0374-4E7E-8177-2BE0521985B2}" presName="root2" presStyleCnt="0"/>
      <dgm:spPr/>
    </dgm:pt>
    <dgm:pt modelId="{98B6BEE6-CD2E-4D8B-A5DB-0EBD99CD506A}" type="pres">
      <dgm:prSet presAssocID="{7B92EE80-0374-4E7E-8177-2BE0521985B2}" presName="LevelTwoTextNode" presStyleLbl="node3" presStyleIdx="3" presStyleCnt="4">
        <dgm:presLayoutVars>
          <dgm:chPref val="3"/>
        </dgm:presLayoutVars>
      </dgm:prSet>
      <dgm:spPr/>
    </dgm:pt>
    <dgm:pt modelId="{C35A6132-F339-44B9-9CA3-1D4D5F3F2268}" type="pres">
      <dgm:prSet presAssocID="{7B92EE80-0374-4E7E-8177-2BE0521985B2}" presName="level3hierChild" presStyleCnt="0"/>
      <dgm:spPr/>
    </dgm:pt>
  </dgm:ptLst>
  <dgm:cxnLst>
    <dgm:cxn modelId="{61396E03-1397-46FE-9279-18E31DAD1927}" type="presOf" srcId="{BB1CBF34-8B0A-4276-A4C6-5B215EECCEB5}" destId="{97414082-9044-4621-B439-286E1F7561E1}" srcOrd="0" destOrd="0" presId="urn:microsoft.com/office/officeart/2005/8/layout/hierarchy2"/>
    <dgm:cxn modelId="{40B88403-D4FF-482B-A662-B82CA9E817B5}" type="presOf" srcId="{C5877FD9-B0D8-4B86-A6B4-6417D0C42EF7}" destId="{8014CC6E-085C-4FAB-BB3B-70CB0525CD22}" srcOrd="0" destOrd="0" presId="urn:microsoft.com/office/officeart/2005/8/layout/hierarchy2"/>
    <dgm:cxn modelId="{3E7AFD10-9B97-48B7-9DB0-4A17DA97271E}" type="presOf" srcId="{42728947-7ACC-483B-A040-B23BFE8FF7F4}" destId="{75D89516-6316-46E3-B871-CEBFF3FB614E}" srcOrd="0" destOrd="0" presId="urn:microsoft.com/office/officeart/2005/8/layout/hierarchy2"/>
    <dgm:cxn modelId="{B951D112-42DD-4BF6-8F15-E4BC6D06CBBD}" type="presOf" srcId="{151B0697-39DE-482B-9158-35EE0665831F}" destId="{C65F4578-9960-4106-8946-779A5CD28E0D}" srcOrd="0" destOrd="0" presId="urn:microsoft.com/office/officeart/2005/8/layout/hierarchy2"/>
    <dgm:cxn modelId="{90A14519-70BE-407C-AF75-12313DB6C530}" type="presOf" srcId="{620A80CE-8DB9-42D3-83CF-8050CE14A9B4}" destId="{C569D257-6F80-4FF3-A03D-DB8FC732502B}" srcOrd="0" destOrd="0" presId="urn:microsoft.com/office/officeart/2005/8/layout/hierarchy2"/>
    <dgm:cxn modelId="{3E819219-EA19-4852-B8A7-F6F9CB481FCB}" type="presOf" srcId="{5028097E-28F6-4B4E-95CD-CE02A533A14F}" destId="{8A20E453-AB33-4103-8C16-83E0DADAC4AF}" srcOrd="1" destOrd="0" presId="urn:microsoft.com/office/officeart/2005/8/layout/hierarchy2"/>
    <dgm:cxn modelId="{40343F2C-0685-41D5-9510-C0EE5AE32531}" type="presOf" srcId="{0E709A81-021C-4023-9FF4-750767303B6B}" destId="{49B00BFF-5857-425B-AD62-77F86107BA84}" srcOrd="0" destOrd="0" presId="urn:microsoft.com/office/officeart/2005/8/layout/hierarchy2"/>
    <dgm:cxn modelId="{A50C0A35-0550-4E64-8D48-756970525C3D}" srcId="{D69C7D4D-A075-488F-9D8C-03DEBAFD4A22}" destId="{AA928A1D-AB00-413D-A711-F5F0B80C2A4E}" srcOrd="2" destOrd="0" parTransId="{5028097E-28F6-4B4E-95CD-CE02A533A14F}" sibTransId="{1A30B66E-661C-4557-9C8B-71AECC064ED3}"/>
    <dgm:cxn modelId="{46568238-3570-4114-83BF-7AFAC81C6629}" srcId="{AA928A1D-AB00-413D-A711-F5F0B80C2A4E}" destId="{7B92EE80-0374-4E7E-8177-2BE0521985B2}" srcOrd="0" destOrd="0" parTransId="{C5877FD9-B0D8-4B86-A6B4-6417D0C42EF7}" sibTransId="{CD54F9C6-895D-4B5F-9140-9775E51000EA}"/>
    <dgm:cxn modelId="{2F874D41-7F0F-4A1E-8E85-284634C2A1B9}" type="presOf" srcId="{3AF9FF9F-8391-40EB-8C06-D7C42CDE1EA1}" destId="{BE7C13FE-1869-4EE1-B0EC-44673E6CCBCD}" srcOrd="0" destOrd="0" presId="urn:microsoft.com/office/officeart/2005/8/layout/hierarchy2"/>
    <dgm:cxn modelId="{FCE4CE41-A5A1-440E-B0B5-487F611CB463}" srcId="{D69C7D4D-A075-488F-9D8C-03DEBAFD4A22}" destId="{BB1CBF34-8B0A-4276-A4C6-5B215EECCEB5}" srcOrd="0" destOrd="0" parTransId="{14E6CDCB-0A40-48FA-B8AF-E0B3CD87683F}" sibTransId="{B4635020-C3E6-4F4A-B92E-529D6B9EDB62}"/>
    <dgm:cxn modelId="{C6A09C64-660C-428B-A6D2-09E95A0D03AD}" srcId="{BB1CBF34-8B0A-4276-A4C6-5B215EECCEB5}" destId="{8D955BB9-A3A3-44DA-9B82-8A4E397067D2}" srcOrd="0" destOrd="0" parTransId="{151B0697-39DE-482B-9158-35EE0665831F}" sibTransId="{21EADEC3-25CE-40CB-AC9A-985F8C5DB6FB}"/>
    <dgm:cxn modelId="{B3C04847-9D13-4F1D-B9E4-4D7BFE22D511}" type="presOf" srcId="{151B0697-39DE-482B-9158-35EE0665831F}" destId="{3789D636-B394-4D32-99D8-ED8D410B0A85}" srcOrd="1" destOrd="0" presId="urn:microsoft.com/office/officeart/2005/8/layout/hierarchy2"/>
    <dgm:cxn modelId="{C90B866A-876C-463B-87A0-3E25C6A5A25F}" type="presOf" srcId="{5028097E-28F6-4B4E-95CD-CE02A533A14F}" destId="{18BEE014-38A4-4A61-85B6-859B7E11B6AB}" srcOrd="0" destOrd="0" presId="urn:microsoft.com/office/officeart/2005/8/layout/hierarchy2"/>
    <dgm:cxn modelId="{AB24FD4D-A9F7-488D-8BA8-9F18F2A63C2C}" type="presOf" srcId="{C5877FD9-B0D8-4B86-A6B4-6417D0C42EF7}" destId="{AFCD4D67-0B10-44A8-9CE1-F0BC9B52F753}" srcOrd="1" destOrd="0" presId="urn:microsoft.com/office/officeart/2005/8/layout/hierarchy2"/>
    <dgm:cxn modelId="{AD926650-371C-43B1-B4EB-6EA6D79F095C}" type="presOf" srcId="{0E709A81-021C-4023-9FF4-750767303B6B}" destId="{F2D92355-06CC-4700-B9BA-ABBDD52E32F7}" srcOrd="1" destOrd="0" presId="urn:microsoft.com/office/officeart/2005/8/layout/hierarchy2"/>
    <dgm:cxn modelId="{D2CD8E71-45CC-4599-B9E8-7BB0B7769E02}" type="presOf" srcId="{541A97EA-0C2C-48E2-AF2F-7151B2C4F27C}" destId="{18F552D8-F0A0-4726-887D-45AE9AC3C008}" srcOrd="0" destOrd="0" presId="urn:microsoft.com/office/officeart/2005/8/layout/hierarchy2"/>
    <dgm:cxn modelId="{055C0A72-BEAF-4582-9DE5-943E26943597}" type="presOf" srcId="{14E6CDCB-0A40-48FA-B8AF-E0B3CD87683F}" destId="{6CC6922B-F24A-40C6-A788-D00834904E3B}" srcOrd="1" destOrd="0" presId="urn:microsoft.com/office/officeart/2005/8/layout/hierarchy2"/>
    <dgm:cxn modelId="{7BFB3F58-E673-48F8-AA2E-2AFED71DB9B3}" type="presOf" srcId="{541A97EA-0C2C-48E2-AF2F-7151B2C4F27C}" destId="{E63BFB6F-8FBD-4244-8842-FCD6D46FCB91}" srcOrd="1" destOrd="0" presId="urn:microsoft.com/office/officeart/2005/8/layout/hierarchy2"/>
    <dgm:cxn modelId="{C7674179-0B78-4BD2-8DD5-526532C2D67B}" type="presOf" srcId="{AA928A1D-AB00-413D-A711-F5F0B80C2A4E}" destId="{1183A8B1-307D-4E91-9A9C-0CEBF64A43DC}" srcOrd="0" destOrd="0" presId="urn:microsoft.com/office/officeart/2005/8/layout/hierarchy2"/>
    <dgm:cxn modelId="{919E8C5A-D564-4BB2-AFB5-D462C4DF5259}" srcId="{14860FD9-4343-4FD5-AA52-2623C58194A2}" destId="{2590D0E1-34C7-42E0-9673-740E7D5D62C4}" srcOrd="0" destOrd="0" parTransId="{0E709A81-021C-4023-9FF4-750767303B6B}" sibTransId="{D9267F21-3064-41A4-A5EE-38C765DB1782}"/>
    <dgm:cxn modelId="{6A317A7C-E235-40A1-A666-EC49A0500F3F}" srcId="{3AF9FF9F-8391-40EB-8C06-D7C42CDE1EA1}" destId="{14860FD9-4343-4FD5-AA52-2623C58194A2}" srcOrd="1" destOrd="0" parTransId="{541A97EA-0C2C-48E2-AF2F-7151B2C4F27C}" sibTransId="{387A67CF-BCF3-4F54-BA12-0BD6C61567E8}"/>
    <dgm:cxn modelId="{ADEF6B83-9FBF-4E93-957B-645D0498F411}" type="presOf" srcId="{14E6CDCB-0A40-48FA-B8AF-E0B3CD87683F}" destId="{89CF4124-34C2-44B1-8B62-8C0776756FE7}" srcOrd="0" destOrd="0" presId="urn:microsoft.com/office/officeart/2005/8/layout/hierarchy2"/>
    <dgm:cxn modelId="{FD94AF83-A050-4BC3-97CD-65300EB9D91B}" type="presOf" srcId="{7B92EE80-0374-4E7E-8177-2BE0521985B2}" destId="{98B6BEE6-CD2E-4D8B-A5DB-0EBD99CD506A}" srcOrd="0" destOrd="0" presId="urn:microsoft.com/office/officeart/2005/8/layout/hierarchy2"/>
    <dgm:cxn modelId="{AB79BE86-043C-4FFC-B018-70C60DB75C05}" type="presOf" srcId="{14860FD9-4343-4FD5-AA52-2623C58194A2}" destId="{89441924-FF5A-4E99-A832-71181855E310}" srcOrd="0" destOrd="0" presId="urn:microsoft.com/office/officeart/2005/8/layout/hierarchy2"/>
    <dgm:cxn modelId="{8F159089-C52B-44B3-AAE3-5DCCFA8B64EC}" type="presOf" srcId="{D69C7D4D-A075-488F-9D8C-03DEBAFD4A22}" destId="{2E5ABF96-E8BE-4000-AF24-46176194B156}" srcOrd="0" destOrd="0" presId="urn:microsoft.com/office/officeart/2005/8/layout/hierarchy2"/>
    <dgm:cxn modelId="{198EBF9B-6E85-497D-9DF8-256726C27D1E}" srcId="{D69C7D4D-A075-488F-9D8C-03DEBAFD4A22}" destId="{3AF9FF9F-8391-40EB-8C06-D7C42CDE1EA1}" srcOrd="1" destOrd="0" parTransId="{42728947-7ACC-483B-A040-B23BFE8FF7F4}" sibTransId="{A9AC8045-CB1E-4FED-8E04-C10C7CFE15A1}"/>
    <dgm:cxn modelId="{74B81EB0-B60F-4DE0-B837-4BB73374B007}" type="presOf" srcId="{541C220F-D384-4B21-9330-2CDC095A54B0}" destId="{9FCE1AD1-1CE7-405D-BF04-535770DD906F}" srcOrd="1" destOrd="0" presId="urn:microsoft.com/office/officeart/2005/8/layout/hierarchy2"/>
    <dgm:cxn modelId="{7D4C81BB-3EE5-4A91-8CF9-EA7F308C18B0}" type="presOf" srcId="{42728947-7ACC-483B-A040-B23BFE8FF7F4}" destId="{82A7C839-ADCC-4461-8DC6-87C8AC8ADDF1}" srcOrd="1" destOrd="0" presId="urn:microsoft.com/office/officeart/2005/8/layout/hierarchy2"/>
    <dgm:cxn modelId="{8D2AF1BD-38E9-4D97-AD41-992D454C8BEC}" type="presOf" srcId="{8D955BB9-A3A3-44DA-9B82-8A4E397067D2}" destId="{A034C7C4-B634-4141-BC7E-652A809D8FC2}" srcOrd="0" destOrd="0" presId="urn:microsoft.com/office/officeart/2005/8/layout/hierarchy2"/>
    <dgm:cxn modelId="{762151C2-2C17-41E7-ABEA-9970D851BE2C}" srcId="{3AF9FF9F-8391-40EB-8C06-D7C42CDE1EA1}" destId="{620A80CE-8DB9-42D3-83CF-8050CE14A9B4}" srcOrd="0" destOrd="0" parTransId="{541C220F-D384-4B21-9330-2CDC095A54B0}" sibTransId="{131CE45E-B57C-4435-BF6B-57068434A23A}"/>
    <dgm:cxn modelId="{D8C20CCD-1ED1-4775-BF28-722E5E7175FD}" type="presOf" srcId="{46166E21-F92C-4DDA-AC79-33C9B4394B93}" destId="{D15CACD8-F305-4F62-B66E-683AD486CBE7}" srcOrd="0" destOrd="0" presId="urn:microsoft.com/office/officeart/2005/8/layout/hierarchy2"/>
    <dgm:cxn modelId="{FBF1F8CF-DECC-418D-8281-4EC8D789B5B2}" srcId="{46166E21-F92C-4DDA-AC79-33C9B4394B93}" destId="{D69C7D4D-A075-488F-9D8C-03DEBAFD4A22}" srcOrd="0" destOrd="0" parTransId="{27D4C790-37A7-4053-B7F8-8C451C39815D}" sibTransId="{54871D31-64B2-476B-BED7-7D3CECAF0DAC}"/>
    <dgm:cxn modelId="{F93BABD1-3CC3-4F46-93E5-8AC6F2B6E27F}" type="presOf" srcId="{2590D0E1-34C7-42E0-9673-740E7D5D62C4}" destId="{371983DD-5C11-4ABB-83A6-1DEC9B981420}" srcOrd="0" destOrd="0" presId="urn:microsoft.com/office/officeart/2005/8/layout/hierarchy2"/>
    <dgm:cxn modelId="{1FDE86E0-987C-4917-B110-AED627EB55F4}" type="presOf" srcId="{541C220F-D384-4B21-9330-2CDC095A54B0}" destId="{FB31580A-CFF0-41FA-9538-0A32B8C1715C}" srcOrd="0" destOrd="0" presId="urn:microsoft.com/office/officeart/2005/8/layout/hierarchy2"/>
    <dgm:cxn modelId="{197C92BB-66BC-4E6E-89A3-75052B0AB149}" type="presParOf" srcId="{D15CACD8-F305-4F62-B66E-683AD486CBE7}" destId="{90C6D52B-583F-4D2D-BB7D-AE9004AB563B}" srcOrd="0" destOrd="0" presId="urn:microsoft.com/office/officeart/2005/8/layout/hierarchy2"/>
    <dgm:cxn modelId="{D2C8B91D-F364-474A-AF8D-7D07389F5394}" type="presParOf" srcId="{90C6D52B-583F-4D2D-BB7D-AE9004AB563B}" destId="{2E5ABF96-E8BE-4000-AF24-46176194B156}" srcOrd="0" destOrd="0" presId="urn:microsoft.com/office/officeart/2005/8/layout/hierarchy2"/>
    <dgm:cxn modelId="{55396962-6E80-4EA6-95C1-07A1091B3701}" type="presParOf" srcId="{90C6D52B-583F-4D2D-BB7D-AE9004AB563B}" destId="{691937A7-36CA-4B96-8CE1-4672E561BB71}" srcOrd="1" destOrd="0" presId="urn:microsoft.com/office/officeart/2005/8/layout/hierarchy2"/>
    <dgm:cxn modelId="{F2B567AA-3DF5-4C59-AF99-E38F7F751E9D}" type="presParOf" srcId="{691937A7-36CA-4B96-8CE1-4672E561BB71}" destId="{89CF4124-34C2-44B1-8B62-8C0776756FE7}" srcOrd="0" destOrd="0" presId="urn:microsoft.com/office/officeart/2005/8/layout/hierarchy2"/>
    <dgm:cxn modelId="{EA1CCBCD-1396-4A09-AC09-0892602F8EB3}" type="presParOf" srcId="{89CF4124-34C2-44B1-8B62-8C0776756FE7}" destId="{6CC6922B-F24A-40C6-A788-D00834904E3B}" srcOrd="0" destOrd="0" presId="urn:microsoft.com/office/officeart/2005/8/layout/hierarchy2"/>
    <dgm:cxn modelId="{7C9BDB2F-84DB-41A3-9A01-6256B5515BD5}" type="presParOf" srcId="{691937A7-36CA-4B96-8CE1-4672E561BB71}" destId="{04BEFAAF-AFA2-48E9-AEED-1722247C9713}" srcOrd="1" destOrd="0" presId="urn:microsoft.com/office/officeart/2005/8/layout/hierarchy2"/>
    <dgm:cxn modelId="{735A2CB8-C0BE-4D05-9B88-78D89C5B0861}" type="presParOf" srcId="{04BEFAAF-AFA2-48E9-AEED-1722247C9713}" destId="{97414082-9044-4621-B439-286E1F7561E1}" srcOrd="0" destOrd="0" presId="urn:microsoft.com/office/officeart/2005/8/layout/hierarchy2"/>
    <dgm:cxn modelId="{C95589DC-24B3-48F1-802C-9D5E078323AE}" type="presParOf" srcId="{04BEFAAF-AFA2-48E9-AEED-1722247C9713}" destId="{6F0F3CBE-698B-4D79-87AE-5F0CE98099AA}" srcOrd="1" destOrd="0" presId="urn:microsoft.com/office/officeart/2005/8/layout/hierarchy2"/>
    <dgm:cxn modelId="{1181C3A9-A70C-4BB9-B06C-F1E722EF2BB0}" type="presParOf" srcId="{6F0F3CBE-698B-4D79-87AE-5F0CE98099AA}" destId="{C65F4578-9960-4106-8946-779A5CD28E0D}" srcOrd="0" destOrd="0" presId="urn:microsoft.com/office/officeart/2005/8/layout/hierarchy2"/>
    <dgm:cxn modelId="{F35FEAA0-C883-4E9D-AF40-D5B9E54E2190}" type="presParOf" srcId="{C65F4578-9960-4106-8946-779A5CD28E0D}" destId="{3789D636-B394-4D32-99D8-ED8D410B0A85}" srcOrd="0" destOrd="0" presId="urn:microsoft.com/office/officeart/2005/8/layout/hierarchy2"/>
    <dgm:cxn modelId="{447869BD-B07C-4CE5-89F4-A9D46389ACE8}" type="presParOf" srcId="{6F0F3CBE-698B-4D79-87AE-5F0CE98099AA}" destId="{B5A4F5CB-8E1D-404C-A905-65FA6DB72FD9}" srcOrd="1" destOrd="0" presId="urn:microsoft.com/office/officeart/2005/8/layout/hierarchy2"/>
    <dgm:cxn modelId="{47303449-709E-4120-BB34-9D78271F7D50}" type="presParOf" srcId="{B5A4F5CB-8E1D-404C-A905-65FA6DB72FD9}" destId="{A034C7C4-B634-4141-BC7E-652A809D8FC2}" srcOrd="0" destOrd="0" presId="urn:microsoft.com/office/officeart/2005/8/layout/hierarchy2"/>
    <dgm:cxn modelId="{9FED5ADF-A360-40FF-A47E-42B8E87DB6C0}" type="presParOf" srcId="{B5A4F5CB-8E1D-404C-A905-65FA6DB72FD9}" destId="{4F87F626-ECCF-4DED-97A4-3BE66FF2D156}" srcOrd="1" destOrd="0" presId="urn:microsoft.com/office/officeart/2005/8/layout/hierarchy2"/>
    <dgm:cxn modelId="{0709D973-D732-4F22-98C3-F6267E1D6043}" type="presParOf" srcId="{691937A7-36CA-4B96-8CE1-4672E561BB71}" destId="{75D89516-6316-46E3-B871-CEBFF3FB614E}" srcOrd="2" destOrd="0" presId="urn:microsoft.com/office/officeart/2005/8/layout/hierarchy2"/>
    <dgm:cxn modelId="{AA2EDF2C-1FF8-4F14-9127-63C4E52AA585}" type="presParOf" srcId="{75D89516-6316-46E3-B871-CEBFF3FB614E}" destId="{82A7C839-ADCC-4461-8DC6-87C8AC8ADDF1}" srcOrd="0" destOrd="0" presId="urn:microsoft.com/office/officeart/2005/8/layout/hierarchy2"/>
    <dgm:cxn modelId="{1164F03D-ECCA-4D23-9219-0CF7707D006C}" type="presParOf" srcId="{691937A7-36CA-4B96-8CE1-4672E561BB71}" destId="{7DA54B28-BF1B-453D-B415-21622B80ABBB}" srcOrd="3" destOrd="0" presId="urn:microsoft.com/office/officeart/2005/8/layout/hierarchy2"/>
    <dgm:cxn modelId="{BC09AE8B-2D29-44FD-A75B-93CFE6A80FA2}" type="presParOf" srcId="{7DA54B28-BF1B-453D-B415-21622B80ABBB}" destId="{BE7C13FE-1869-4EE1-B0EC-44673E6CCBCD}" srcOrd="0" destOrd="0" presId="urn:microsoft.com/office/officeart/2005/8/layout/hierarchy2"/>
    <dgm:cxn modelId="{843BB989-9903-440D-984E-BEF981A00AA6}" type="presParOf" srcId="{7DA54B28-BF1B-453D-B415-21622B80ABBB}" destId="{91DD1DC0-D290-4837-96AD-BA19DB70D2B1}" srcOrd="1" destOrd="0" presId="urn:microsoft.com/office/officeart/2005/8/layout/hierarchy2"/>
    <dgm:cxn modelId="{89B28297-5FA6-4771-BC4E-71C4B27FFF34}" type="presParOf" srcId="{91DD1DC0-D290-4837-96AD-BA19DB70D2B1}" destId="{FB31580A-CFF0-41FA-9538-0A32B8C1715C}" srcOrd="0" destOrd="0" presId="urn:microsoft.com/office/officeart/2005/8/layout/hierarchy2"/>
    <dgm:cxn modelId="{76C44216-323E-406E-BA77-F8E000F19014}" type="presParOf" srcId="{FB31580A-CFF0-41FA-9538-0A32B8C1715C}" destId="{9FCE1AD1-1CE7-405D-BF04-535770DD906F}" srcOrd="0" destOrd="0" presId="urn:microsoft.com/office/officeart/2005/8/layout/hierarchy2"/>
    <dgm:cxn modelId="{6B68C997-2114-4894-9973-37455634CCD5}" type="presParOf" srcId="{91DD1DC0-D290-4837-96AD-BA19DB70D2B1}" destId="{FA7237A0-A97B-438E-A33E-C43E5C3EE27E}" srcOrd="1" destOrd="0" presId="urn:microsoft.com/office/officeart/2005/8/layout/hierarchy2"/>
    <dgm:cxn modelId="{2FDA5518-9782-4CEA-99E0-7945E3CD8DE3}" type="presParOf" srcId="{FA7237A0-A97B-438E-A33E-C43E5C3EE27E}" destId="{C569D257-6F80-4FF3-A03D-DB8FC732502B}" srcOrd="0" destOrd="0" presId="urn:microsoft.com/office/officeart/2005/8/layout/hierarchy2"/>
    <dgm:cxn modelId="{DBC3AED4-4A94-4A3D-9547-7E90EA11531E}" type="presParOf" srcId="{FA7237A0-A97B-438E-A33E-C43E5C3EE27E}" destId="{712E4B08-CF5A-4053-9F8E-DE2E5633234E}" srcOrd="1" destOrd="0" presId="urn:microsoft.com/office/officeart/2005/8/layout/hierarchy2"/>
    <dgm:cxn modelId="{A2C451C5-7D92-44EA-B5B8-F631E575C843}" type="presParOf" srcId="{91DD1DC0-D290-4837-96AD-BA19DB70D2B1}" destId="{18F552D8-F0A0-4726-887D-45AE9AC3C008}" srcOrd="2" destOrd="0" presId="urn:microsoft.com/office/officeart/2005/8/layout/hierarchy2"/>
    <dgm:cxn modelId="{1FE31C2B-B1E5-47B4-9A8A-A511A4825726}" type="presParOf" srcId="{18F552D8-F0A0-4726-887D-45AE9AC3C008}" destId="{E63BFB6F-8FBD-4244-8842-FCD6D46FCB91}" srcOrd="0" destOrd="0" presId="urn:microsoft.com/office/officeart/2005/8/layout/hierarchy2"/>
    <dgm:cxn modelId="{81AC5303-3BE3-44EB-88E7-91906F208BB0}" type="presParOf" srcId="{91DD1DC0-D290-4837-96AD-BA19DB70D2B1}" destId="{C04240B4-A4F0-4615-BAF9-CF3B5C421DAA}" srcOrd="3" destOrd="0" presId="urn:microsoft.com/office/officeart/2005/8/layout/hierarchy2"/>
    <dgm:cxn modelId="{9712D96A-BD85-4876-A5FC-C41348F46E4C}" type="presParOf" srcId="{C04240B4-A4F0-4615-BAF9-CF3B5C421DAA}" destId="{89441924-FF5A-4E99-A832-71181855E310}" srcOrd="0" destOrd="0" presId="urn:microsoft.com/office/officeart/2005/8/layout/hierarchy2"/>
    <dgm:cxn modelId="{4EBA020B-149A-48A5-BCE4-2CB1E7039BA5}" type="presParOf" srcId="{C04240B4-A4F0-4615-BAF9-CF3B5C421DAA}" destId="{782E4005-373A-4AC8-AF9D-57A5619FC93A}" srcOrd="1" destOrd="0" presId="urn:microsoft.com/office/officeart/2005/8/layout/hierarchy2"/>
    <dgm:cxn modelId="{DF08131F-3EE1-421E-8EE4-28E37264D8A5}" type="presParOf" srcId="{782E4005-373A-4AC8-AF9D-57A5619FC93A}" destId="{49B00BFF-5857-425B-AD62-77F86107BA84}" srcOrd="0" destOrd="0" presId="urn:microsoft.com/office/officeart/2005/8/layout/hierarchy2"/>
    <dgm:cxn modelId="{81BBAAFE-DF9D-454A-BC89-B19CF2B263EE}" type="presParOf" srcId="{49B00BFF-5857-425B-AD62-77F86107BA84}" destId="{F2D92355-06CC-4700-B9BA-ABBDD52E32F7}" srcOrd="0" destOrd="0" presId="urn:microsoft.com/office/officeart/2005/8/layout/hierarchy2"/>
    <dgm:cxn modelId="{9D09D3E8-75A7-438F-94C6-15459BC9C24D}" type="presParOf" srcId="{782E4005-373A-4AC8-AF9D-57A5619FC93A}" destId="{C7AE8142-B641-4D53-83F4-C1254E35358E}" srcOrd="1" destOrd="0" presId="urn:microsoft.com/office/officeart/2005/8/layout/hierarchy2"/>
    <dgm:cxn modelId="{026551DF-163E-4D46-8864-115ECF3245F2}" type="presParOf" srcId="{C7AE8142-B641-4D53-83F4-C1254E35358E}" destId="{371983DD-5C11-4ABB-83A6-1DEC9B981420}" srcOrd="0" destOrd="0" presId="urn:microsoft.com/office/officeart/2005/8/layout/hierarchy2"/>
    <dgm:cxn modelId="{AFA369A8-FDBC-4DAF-AC17-F0A579DB6A61}" type="presParOf" srcId="{C7AE8142-B641-4D53-83F4-C1254E35358E}" destId="{945C6689-973B-4EA2-B106-AEC87B512056}" srcOrd="1" destOrd="0" presId="urn:microsoft.com/office/officeart/2005/8/layout/hierarchy2"/>
    <dgm:cxn modelId="{92977C25-EE1A-476C-9F80-C5E91BE9D1A1}" type="presParOf" srcId="{691937A7-36CA-4B96-8CE1-4672E561BB71}" destId="{18BEE014-38A4-4A61-85B6-859B7E11B6AB}" srcOrd="4" destOrd="0" presId="urn:microsoft.com/office/officeart/2005/8/layout/hierarchy2"/>
    <dgm:cxn modelId="{D68FFCA9-61DA-4923-A06A-7148F83316D9}" type="presParOf" srcId="{18BEE014-38A4-4A61-85B6-859B7E11B6AB}" destId="{8A20E453-AB33-4103-8C16-83E0DADAC4AF}" srcOrd="0" destOrd="0" presId="urn:microsoft.com/office/officeart/2005/8/layout/hierarchy2"/>
    <dgm:cxn modelId="{2936123E-4ED8-49CB-82E7-ABB737AC5D4E}" type="presParOf" srcId="{691937A7-36CA-4B96-8CE1-4672E561BB71}" destId="{9B6733F3-1647-433E-B933-FEAAEEB94ECC}" srcOrd="5" destOrd="0" presId="urn:microsoft.com/office/officeart/2005/8/layout/hierarchy2"/>
    <dgm:cxn modelId="{101072D9-D1FC-4937-8C0C-CF5D3C54C978}" type="presParOf" srcId="{9B6733F3-1647-433E-B933-FEAAEEB94ECC}" destId="{1183A8B1-307D-4E91-9A9C-0CEBF64A43DC}" srcOrd="0" destOrd="0" presId="urn:microsoft.com/office/officeart/2005/8/layout/hierarchy2"/>
    <dgm:cxn modelId="{573252C9-4F48-41DA-A61B-6C4EAA44E305}" type="presParOf" srcId="{9B6733F3-1647-433E-B933-FEAAEEB94ECC}" destId="{269E3D16-92EA-4184-9F13-8C9A4581A160}" srcOrd="1" destOrd="0" presId="urn:microsoft.com/office/officeart/2005/8/layout/hierarchy2"/>
    <dgm:cxn modelId="{9F2B344F-4352-41AE-86D2-F457FC02A2AF}" type="presParOf" srcId="{269E3D16-92EA-4184-9F13-8C9A4581A160}" destId="{8014CC6E-085C-4FAB-BB3B-70CB0525CD22}" srcOrd="0" destOrd="0" presId="urn:microsoft.com/office/officeart/2005/8/layout/hierarchy2"/>
    <dgm:cxn modelId="{767387FF-430F-4381-8CAC-CD2FC084A0B8}" type="presParOf" srcId="{8014CC6E-085C-4FAB-BB3B-70CB0525CD22}" destId="{AFCD4D67-0B10-44A8-9CE1-F0BC9B52F753}" srcOrd="0" destOrd="0" presId="urn:microsoft.com/office/officeart/2005/8/layout/hierarchy2"/>
    <dgm:cxn modelId="{EE27720A-EFA9-4ED1-8A75-D32C02C0D983}" type="presParOf" srcId="{269E3D16-92EA-4184-9F13-8C9A4581A160}" destId="{4F7C7371-2082-4F53-9C9F-6F543CD4D0CA}" srcOrd="1" destOrd="0" presId="urn:microsoft.com/office/officeart/2005/8/layout/hierarchy2"/>
    <dgm:cxn modelId="{F130BD0C-EE5C-49B5-96EB-5BA92B50EFA4}" type="presParOf" srcId="{4F7C7371-2082-4F53-9C9F-6F543CD4D0CA}" destId="{98B6BEE6-CD2E-4D8B-A5DB-0EBD99CD506A}" srcOrd="0" destOrd="0" presId="urn:microsoft.com/office/officeart/2005/8/layout/hierarchy2"/>
    <dgm:cxn modelId="{5DB0AB7E-A4F4-4C8D-A7E1-2FB798EC1CB9}" type="presParOf" srcId="{4F7C7371-2082-4F53-9C9F-6F543CD4D0CA}" destId="{C35A6132-F339-44B9-9CA3-1D4D5F3F226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ABF96-E8BE-4000-AF24-46176194B156}">
      <dsp:nvSpPr>
        <dsp:cNvPr id="0" name=""/>
        <dsp:cNvSpPr/>
      </dsp:nvSpPr>
      <dsp:spPr>
        <a:xfrm>
          <a:off x="3968" y="1739304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HIV testing </a:t>
          </a:r>
          <a:r>
            <a:rPr lang="nl-NL" sz="1300" kern="1200" dirty="0" err="1"/>
            <a:t>included</a:t>
          </a:r>
          <a:r>
            <a:rPr lang="nl-NL" sz="1300" kern="1200" dirty="0"/>
            <a:t> in STI testing</a:t>
          </a:r>
        </a:p>
      </dsp:txBody>
      <dsp:txXfrm>
        <a:off x="21113" y="1756449"/>
        <a:ext cx="1136491" cy="551100"/>
      </dsp:txXfrm>
    </dsp:sp>
    <dsp:sp modelId="{89CF4124-34C2-44B1-8B62-8C0776756FE7}">
      <dsp:nvSpPr>
        <dsp:cNvPr id="0" name=""/>
        <dsp:cNvSpPr/>
      </dsp:nvSpPr>
      <dsp:spPr>
        <a:xfrm rot="17692822">
          <a:off x="852352" y="1514136"/>
          <a:ext cx="1113108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1113108" y="12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381078" y="1499272"/>
        <a:ext cx="55655" cy="55655"/>
      </dsp:txXfrm>
    </dsp:sp>
    <dsp:sp modelId="{97414082-9044-4621-B439-286E1F7561E1}">
      <dsp:nvSpPr>
        <dsp:cNvPr id="0" name=""/>
        <dsp:cNvSpPr/>
      </dsp:nvSpPr>
      <dsp:spPr>
        <a:xfrm>
          <a:off x="1643062" y="729505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PLWH </a:t>
          </a:r>
          <a:r>
            <a:rPr lang="nl-NL" sz="1300" kern="1200" dirty="0" err="1"/>
            <a:t>not</a:t>
          </a:r>
          <a:r>
            <a:rPr lang="nl-NL" sz="1300" kern="1200" dirty="0"/>
            <a:t> in care</a:t>
          </a:r>
        </a:p>
      </dsp:txBody>
      <dsp:txXfrm>
        <a:off x="1660207" y="746650"/>
        <a:ext cx="1136491" cy="551100"/>
      </dsp:txXfrm>
    </dsp:sp>
    <dsp:sp modelId="{C65F4578-9960-4106-8946-779A5CD28E0D}">
      <dsp:nvSpPr>
        <dsp:cNvPr id="0" name=""/>
        <dsp:cNvSpPr/>
      </dsp:nvSpPr>
      <dsp:spPr>
        <a:xfrm>
          <a:off x="2813843" y="1009237"/>
          <a:ext cx="468312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468312" y="12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036292" y="1010493"/>
        <a:ext cx="23415" cy="23415"/>
      </dsp:txXfrm>
    </dsp:sp>
    <dsp:sp modelId="{A034C7C4-B634-4141-BC7E-652A809D8FC2}">
      <dsp:nvSpPr>
        <dsp:cNvPr id="0" name=""/>
        <dsp:cNvSpPr/>
      </dsp:nvSpPr>
      <dsp:spPr>
        <a:xfrm>
          <a:off x="3282156" y="729505"/>
          <a:ext cx="1170781" cy="58539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Re-link </a:t>
          </a:r>
          <a:r>
            <a:rPr lang="nl-NL" sz="1300" kern="1200" dirty="0" err="1"/>
            <a:t>to</a:t>
          </a:r>
          <a:r>
            <a:rPr lang="nl-NL" sz="1300" kern="1200" dirty="0"/>
            <a:t> care</a:t>
          </a:r>
        </a:p>
      </dsp:txBody>
      <dsp:txXfrm>
        <a:off x="3299301" y="746650"/>
        <a:ext cx="1136491" cy="551100"/>
      </dsp:txXfrm>
    </dsp:sp>
    <dsp:sp modelId="{75D89516-6316-46E3-B871-CEBFF3FB614E}">
      <dsp:nvSpPr>
        <dsp:cNvPr id="0" name=""/>
        <dsp:cNvSpPr/>
      </dsp:nvSpPr>
      <dsp:spPr>
        <a:xfrm>
          <a:off x="1174749" y="2019036"/>
          <a:ext cx="468312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468312" y="12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397198" y="2020292"/>
        <a:ext cx="23415" cy="23415"/>
      </dsp:txXfrm>
    </dsp:sp>
    <dsp:sp modelId="{BE7C13FE-1869-4EE1-B0EC-44673E6CCBCD}">
      <dsp:nvSpPr>
        <dsp:cNvPr id="0" name=""/>
        <dsp:cNvSpPr/>
      </dsp:nvSpPr>
      <dsp:spPr>
        <a:xfrm>
          <a:off x="1643062" y="1739304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New HIV diagnosis</a:t>
          </a:r>
        </a:p>
      </dsp:txBody>
      <dsp:txXfrm>
        <a:off x="1660207" y="1756449"/>
        <a:ext cx="1136491" cy="551100"/>
      </dsp:txXfrm>
    </dsp:sp>
    <dsp:sp modelId="{FB31580A-CFF0-41FA-9538-0A32B8C1715C}">
      <dsp:nvSpPr>
        <dsp:cNvPr id="0" name=""/>
        <dsp:cNvSpPr/>
      </dsp:nvSpPr>
      <dsp:spPr>
        <a:xfrm rot="19457599">
          <a:off x="2759635" y="1850736"/>
          <a:ext cx="576728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576728" y="12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033581" y="1849281"/>
        <a:ext cx="28836" cy="28836"/>
      </dsp:txXfrm>
    </dsp:sp>
    <dsp:sp modelId="{C569D257-6F80-4FF3-A03D-DB8FC732502B}">
      <dsp:nvSpPr>
        <dsp:cNvPr id="0" name=""/>
        <dsp:cNvSpPr/>
      </dsp:nvSpPr>
      <dsp:spPr>
        <a:xfrm>
          <a:off x="3282156" y="1402705"/>
          <a:ext cx="1170781" cy="58539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 err="1"/>
            <a:t>Referral</a:t>
          </a:r>
          <a:r>
            <a:rPr lang="nl-NL" sz="1300" kern="1200" dirty="0"/>
            <a:t> </a:t>
          </a:r>
          <a:r>
            <a:rPr lang="nl-NL" sz="1300" kern="1200" dirty="0" err="1"/>
            <a:t>for</a:t>
          </a:r>
          <a:r>
            <a:rPr lang="nl-NL" sz="1300" kern="1200" dirty="0"/>
            <a:t> treatment</a:t>
          </a:r>
        </a:p>
      </dsp:txBody>
      <dsp:txXfrm>
        <a:off x="3299301" y="1419850"/>
        <a:ext cx="1136491" cy="551100"/>
      </dsp:txXfrm>
    </dsp:sp>
    <dsp:sp modelId="{18F552D8-F0A0-4726-887D-45AE9AC3C008}">
      <dsp:nvSpPr>
        <dsp:cNvPr id="0" name=""/>
        <dsp:cNvSpPr/>
      </dsp:nvSpPr>
      <dsp:spPr>
        <a:xfrm rot="2142401">
          <a:off x="2759635" y="2187335"/>
          <a:ext cx="576728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576728" y="12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033581" y="2185881"/>
        <a:ext cx="28836" cy="28836"/>
      </dsp:txXfrm>
    </dsp:sp>
    <dsp:sp modelId="{89441924-FF5A-4E99-A832-71181855E310}">
      <dsp:nvSpPr>
        <dsp:cNvPr id="0" name=""/>
        <dsp:cNvSpPr/>
      </dsp:nvSpPr>
      <dsp:spPr>
        <a:xfrm>
          <a:off x="3282156" y="2075904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Partner </a:t>
          </a:r>
          <a:r>
            <a:rPr lang="nl-NL" sz="1300" kern="1200" dirty="0" err="1"/>
            <a:t>notification</a:t>
          </a:r>
          <a:endParaRPr lang="nl-NL" sz="1300" kern="1200" dirty="0"/>
        </a:p>
      </dsp:txBody>
      <dsp:txXfrm>
        <a:off x="3299301" y="2093049"/>
        <a:ext cx="1136491" cy="551100"/>
      </dsp:txXfrm>
    </dsp:sp>
    <dsp:sp modelId="{49B00BFF-5857-425B-AD62-77F86107BA84}">
      <dsp:nvSpPr>
        <dsp:cNvPr id="0" name=""/>
        <dsp:cNvSpPr/>
      </dsp:nvSpPr>
      <dsp:spPr>
        <a:xfrm>
          <a:off x="4452937" y="2355635"/>
          <a:ext cx="472281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472281" y="12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677271" y="2356792"/>
        <a:ext cx="23614" cy="23614"/>
      </dsp:txXfrm>
    </dsp:sp>
    <dsp:sp modelId="{371983DD-5C11-4ABB-83A6-1DEC9B981420}">
      <dsp:nvSpPr>
        <dsp:cNvPr id="0" name=""/>
        <dsp:cNvSpPr/>
      </dsp:nvSpPr>
      <dsp:spPr>
        <a:xfrm>
          <a:off x="4925218" y="2075904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Partner testing</a:t>
          </a:r>
        </a:p>
      </dsp:txBody>
      <dsp:txXfrm>
        <a:off x="4942363" y="2093049"/>
        <a:ext cx="1136491" cy="551100"/>
      </dsp:txXfrm>
    </dsp:sp>
    <dsp:sp modelId="{18BEE014-38A4-4A61-85B6-859B7E11B6AB}">
      <dsp:nvSpPr>
        <dsp:cNvPr id="0" name=""/>
        <dsp:cNvSpPr/>
      </dsp:nvSpPr>
      <dsp:spPr>
        <a:xfrm rot="3907178">
          <a:off x="852352" y="2523935"/>
          <a:ext cx="1113108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1113108" y="12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381078" y="2509071"/>
        <a:ext cx="55655" cy="55655"/>
      </dsp:txXfrm>
    </dsp:sp>
    <dsp:sp modelId="{1183A8B1-307D-4E91-9A9C-0CEBF64A43DC}">
      <dsp:nvSpPr>
        <dsp:cNvPr id="0" name=""/>
        <dsp:cNvSpPr/>
      </dsp:nvSpPr>
      <dsp:spPr>
        <a:xfrm>
          <a:off x="1643062" y="2749103"/>
          <a:ext cx="1170781" cy="585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HIV </a:t>
          </a:r>
          <a:r>
            <a:rPr lang="nl-NL" sz="1300" kern="1200" dirty="0" err="1"/>
            <a:t>negative</a:t>
          </a:r>
          <a:endParaRPr lang="nl-NL" sz="1300" kern="1200" dirty="0"/>
        </a:p>
      </dsp:txBody>
      <dsp:txXfrm>
        <a:off x="1660207" y="2766248"/>
        <a:ext cx="1136491" cy="551100"/>
      </dsp:txXfrm>
    </dsp:sp>
    <dsp:sp modelId="{8014CC6E-085C-4FAB-BB3B-70CB0525CD22}">
      <dsp:nvSpPr>
        <dsp:cNvPr id="0" name=""/>
        <dsp:cNvSpPr/>
      </dsp:nvSpPr>
      <dsp:spPr>
        <a:xfrm>
          <a:off x="2813843" y="3028834"/>
          <a:ext cx="468312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468312" y="12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036292" y="3030091"/>
        <a:ext cx="23415" cy="23415"/>
      </dsp:txXfrm>
    </dsp:sp>
    <dsp:sp modelId="{98B6BEE6-CD2E-4D8B-A5DB-0EBD99CD506A}">
      <dsp:nvSpPr>
        <dsp:cNvPr id="0" name=""/>
        <dsp:cNvSpPr/>
      </dsp:nvSpPr>
      <dsp:spPr>
        <a:xfrm>
          <a:off x="3282156" y="2749103"/>
          <a:ext cx="1170781" cy="585390"/>
        </a:xfrm>
        <a:prstGeom prst="roundRect">
          <a:avLst>
            <a:gd name="adj" fmla="val 10000"/>
          </a:avLst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PREP</a:t>
          </a:r>
        </a:p>
      </dsp:txBody>
      <dsp:txXfrm>
        <a:off x="3299301" y="2766248"/>
        <a:ext cx="1136491" cy="551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0.40814</cdr:x>
      <cdr:y>0.10314</cdr:y>
    </cdr:from>
    <cdr:to>
      <cdr:x>0.74956</cdr:x>
      <cdr:y>0.20384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3336132" y="520661"/>
          <a:ext cx="2790826" cy="508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400" dirty="0">
              <a:solidFill>
                <a:schemeClr val="tx1"/>
              </a:solidFill>
            </a:rPr>
            <a:t>% hiv pos MSM: </a:t>
          </a:r>
          <a:r>
            <a:rPr lang="nl-NL" sz="1400" dirty="0">
              <a:solidFill>
                <a:srgbClr val="FF0000"/>
              </a:solidFill>
            </a:rPr>
            <a:t>0.8%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0.67116</cdr:x>
      <cdr:y>0.41159</cdr:y>
    </cdr:from>
    <cdr:to>
      <cdr:x>0.98703</cdr:x>
      <cdr:y>0.63256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5486095" y="2141173"/>
          <a:ext cx="2581887" cy="1149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600" dirty="0"/>
            <a:t>5 (1.4%) </a:t>
          </a:r>
          <a:r>
            <a:rPr lang="nl-NL" sz="1600" dirty="0" err="1"/>
            <a:t>by</a:t>
          </a:r>
          <a:r>
            <a:rPr lang="nl-NL" sz="1600" dirty="0"/>
            <a:t> email, 346 SMS</a:t>
          </a:r>
        </a:p>
        <a:p xmlns:a="http://schemas.openxmlformats.org/drawingml/2006/main">
          <a:endParaRPr lang="nl-NL" sz="1600" dirty="0"/>
        </a:p>
        <a:p xmlns:a="http://schemas.openxmlformats.org/drawingml/2006/main">
          <a:r>
            <a:rPr lang="nl-NL" sz="1600" dirty="0"/>
            <a:t>16 (4.7%) </a:t>
          </a:r>
          <a:r>
            <a:rPr lang="nl-NL" sz="1600" dirty="0" err="1"/>
            <a:t>with</a:t>
          </a:r>
          <a:r>
            <a:rPr lang="nl-NL" sz="1600" dirty="0"/>
            <a:t> name partner</a:t>
          </a:r>
        </a:p>
        <a:p xmlns:a="http://schemas.openxmlformats.org/drawingml/2006/main">
          <a:r>
            <a:rPr lang="nl-NL" sz="1600" dirty="0"/>
            <a:t>95.3 % </a:t>
          </a:r>
          <a:r>
            <a:rPr lang="nl-NL" sz="1600" dirty="0" err="1"/>
            <a:t>anonymous</a:t>
          </a:r>
          <a:r>
            <a:rPr lang="nl-NL" sz="1600" dirty="0"/>
            <a:t> </a:t>
          </a:r>
        </a:p>
        <a:p xmlns:a="http://schemas.openxmlformats.org/drawingml/2006/main">
          <a:endParaRPr lang="nl-NL" sz="1400" dirty="0"/>
        </a:p>
        <a:p xmlns:a="http://schemas.openxmlformats.org/drawingml/2006/main">
          <a:endParaRPr lang="nl-NL" dirty="0"/>
        </a:p>
        <a:p xmlns:a="http://schemas.openxmlformats.org/drawingml/2006/main">
          <a:endParaRPr lang="nl-NL" dirty="0"/>
        </a:p>
        <a:p xmlns:a="http://schemas.openxmlformats.org/drawingml/2006/main">
          <a:r>
            <a:rPr lang="nl-NL" dirty="0"/>
            <a:t> </a:t>
          </a:r>
          <a:r>
            <a:rPr lang="nl-NL" sz="1100" dirty="0"/>
            <a:t> </a:t>
          </a:r>
        </a:p>
        <a:p xmlns:a="http://schemas.openxmlformats.org/drawingml/2006/main">
          <a:endParaRPr lang="nl-NL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66219" y="211163"/>
            <a:ext cx="5764439" cy="17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06386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4188" y="9147775"/>
            <a:ext cx="5236469" cy="1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06386">
              <a:defRPr sz="1000">
                <a:cs typeface="+mn-cs"/>
              </a:defRPr>
            </a:lvl1pPr>
          </a:lstStyle>
          <a:p>
            <a:pPr>
              <a:defRPr/>
            </a:pPr>
            <a:fld id="{74CC2BE4-6C43-4A82-B099-A40FF2D67DBE}" type="datetime1">
              <a:rPr lang="nl-NL" smtClean="0"/>
              <a:t>22-7-2018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66219" y="9507068"/>
            <a:ext cx="5764439" cy="17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06386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94188" y="9328996"/>
            <a:ext cx="5236469" cy="17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06386">
              <a:defRPr sz="1000">
                <a:cs typeface="+mn-cs"/>
              </a:defRPr>
            </a:lvl1pPr>
          </a:lstStyle>
          <a:p>
            <a:pPr>
              <a:defRPr/>
            </a:pPr>
            <a:fld id="{2891884E-8B4B-D346-9EB5-55B40492C0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6219" y="9147775"/>
            <a:ext cx="531057" cy="1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Datum</a:t>
            </a:r>
            <a:endParaRPr lang="en-US" sz="1000" b="1">
              <a:cs typeface="+mn-c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6219" y="9328996"/>
            <a:ext cx="531057" cy="17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Pagina</a:t>
            </a:r>
            <a:endParaRPr lang="en-US" sz="1000" b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65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628650"/>
            <a:ext cx="5835650" cy="4378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6219" y="5151435"/>
            <a:ext cx="5765983" cy="380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66219" y="211163"/>
            <a:ext cx="5764439" cy="17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06386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4188" y="9147775"/>
            <a:ext cx="5236469" cy="1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06386">
              <a:defRPr sz="1000">
                <a:cs typeface="+mn-cs"/>
              </a:defRPr>
            </a:lvl1pPr>
          </a:lstStyle>
          <a:p>
            <a:pPr>
              <a:defRPr/>
            </a:pPr>
            <a:fld id="{CF5AE25F-83E4-4F83-8EDE-C6A7187F5A40}" type="datetime1">
              <a:rPr lang="nl-NL" smtClean="0"/>
              <a:t>22-7-2018</a:t>
            </a:fld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66219" y="9507068"/>
            <a:ext cx="5764439" cy="17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06386">
              <a:defRPr/>
            </a:pPr>
            <a:endParaRPr lang="en-US" sz="1000"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994188" y="9328996"/>
            <a:ext cx="5236469" cy="17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06386">
              <a:defRPr/>
            </a:pPr>
            <a:fld id="{B81F4A39-7051-B449-ABA8-BAF3CAE6EFDB}" type="slidenum">
              <a:rPr lang="en-US" sz="1000">
                <a:cs typeface="+mn-cs"/>
              </a:rPr>
              <a:pPr defTabSz="906386">
                <a:defRPr/>
              </a:pPr>
              <a:t>‹nr.›</a:t>
            </a:fld>
            <a:endParaRPr lang="en-US" sz="1000">
              <a:cs typeface="+mn-cs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66219" y="9147775"/>
            <a:ext cx="531057" cy="1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Datum</a:t>
            </a:r>
            <a:endParaRPr lang="en-US" sz="1000" b="1">
              <a:cs typeface="+mn-cs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66219" y="9328996"/>
            <a:ext cx="531057" cy="17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Pagina</a:t>
            </a:r>
            <a:endParaRPr lang="en-US" sz="1000" b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4978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1793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3587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5381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7239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Hannelore Götz (Public Health Service of Rotterdam) w</a:t>
            </a:r>
          </a:p>
          <a:p>
            <a:pPr rtl="0"/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ill provide an overview of best practices of </a:t>
            </a:r>
          </a:p>
          <a:p>
            <a:pPr rtl="0"/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partner notification and (patient-initiated) partner</a:t>
            </a:r>
          </a:p>
          <a:p>
            <a:pPr rtl="0"/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therapy, as well as different approaches within and </a:t>
            </a:r>
          </a:p>
          <a:p>
            <a:pPr rtl="0"/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between countries. There will be discussion around the nee</a:t>
            </a:r>
          </a:p>
          <a:p>
            <a:pPr rtl="0"/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 to strengthen partner notification with new </a:t>
            </a:r>
          </a:p>
          <a:p>
            <a:pPr rtl="0"/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linkage models, (e.g., pharmacy-assisted partner therapy,</a:t>
            </a:r>
          </a:p>
          <a:p>
            <a:pPr rtl="0"/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direct-access internet self-testing and partner </a:t>
            </a:r>
          </a:p>
          <a:p>
            <a:pPr rtl="0"/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notification via email). 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7940C2-F769-48A0-A47E-1F57A1A410ED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43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/>
          <a:lstStyle/>
          <a:p>
            <a:fld id="{4DE5616D-1653-4A72-A4BA-E11F684B303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26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Oliver et</a:t>
            </a:r>
            <a:r>
              <a:rPr lang="nl-NL" baseline="0" dirty="0"/>
              <a:t> al found in 421 </a:t>
            </a:r>
            <a:r>
              <a:rPr lang="nl-NL" baseline="0" dirty="0" err="1"/>
              <a:t>women</a:t>
            </a:r>
            <a:r>
              <a:rPr lang="nl-NL" baseline="0" dirty="0"/>
              <a:t> </a:t>
            </a:r>
            <a:r>
              <a:rPr lang="nl-NL" baseline="0" dirty="0" err="1"/>
              <a:t>with</a:t>
            </a:r>
            <a:r>
              <a:rPr lang="nl-NL" baseline="0" dirty="0"/>
              <a:t> CT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only</a:t>
            </a:r>
            <a:r>
              <a:rPr lang="nl-NL" baseline="0" dirty="0"/>
              <a:t> 85% </a:t>
            </a:r>
            <a:r>
              <a:rPr lang="nl-NL" baseline="0" dirty="0" err="1"/>
              <a:t>were</a:t>
            </a:r>
            <a:r>
              <a:rPr lang="nl-NL" baseline="0" dirty="0"/>
              <a:t> </a:t>
            </a:r>
            <a:r>
              <a:rPr lang="nl-NL" baseline="0" dirty="0" err="1"/>
              <a:t>treated</a:t>
            </a:r>
            <a:r>
              <a:rPr lang="nl-NL" baseline="0" dirty="0"/>
              <a:t>. </a:t>
            </a:r>
            <a:r>
              <a:rPr lang="nl-NL" baseline="0" dirty="0" err="1"/>
              <a:t>They</a:t>
            </a:r>
            <a:r>
              <a:rPr lang="nl-NL" baseline="0" dirty="0"/>
              <a:t> </a:t>
            </a:r>
            <a:r>
              <a:rPr lang="nl-NL" baseline="0" dirty="0" err="1"/>
              <a:t>were</a:t>
            </a:r>
            <a:r>
              <a:rPr lang="nl-NL" baseline="0" dirty="0"/>
              <a:t> </a:t>
            </a:r>
            <a:r>
              <a:rPr lang="nl-NL" baseline="0" dirty="0" err="1"/>
              <a:t>offered</a:t>
            </a:r>
            <a:r>
              <a:rPr lang="nl-NL" baseline="0" dirty="0"/>
              <a:t> EPT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their</a:t>
            </a:r>
            <a:r>
              <a:rPr lang="nl-NL" baseline="0" dirty="0"/>
              <a:t> partners, </a:t>
            </a:r>
            <a:r>
              <a:rPr lang="nl-NL" baseline="0" dirty="0" err="1"/>
              <a:t>only</a:t>
            </a:r>
            <a:r>
              <a:rPr lang="nl-NL" baseline="0" dirty="0"/>
              <a:t> 31% had EPT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any</a:t>
            </a:r>
            <a:r>
              <a:rPr lang="nl-NL" baseline="0" dirty="0"/>
              <a:t> partner, and </a:t>
            </a:r>
            <a:r>
              <a:rPr lang="nl-NL" baseline="0" dirty="0" err="1"/>
              <a:t>this</a:t>
            </a:r>
            <a:r>
              <a:rPr lang="nl-NL" baseline="0" dirty="0"/>
              <a:t> was </a:t>
            </a:r>
            <a:r>
              <a:rPr lang="nl-NL" baseline="0" dirty="0" err="1"/>
              <a:t>lower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most recent partner</a:t>
            </a:r>
          </a:p>
          <a:p>
            <a:endParaRPr lang="nl-NL" baseline="0" dirty="0"/>
          </a:p>
          <a:p>
            <a:r>
              <a:rPr lang="nl-NL" baseline="0" dirty="0" err="1"/>
              <a:t>They</a:t>
            </a:r>
            <a:r>
              <a:rPr lang="nl-NL" baseline="0" dirty="0"/>
              <a:t> </a:t>
            </a:r>
            <a:r>
              <a:rPr lang="nl-NL" baseline="0" dirty="0" err="1"/>
              <a:t>compared</a:t>
            </a:r>
            <a:r>
              <a:rPr lang="nl-NL" baseline="0" dirty="0"/>
              <a:t> EPT </a:t>
            </a:r>
            <a:r>
              <a:rPr lang="nl-NL" baseline="0" dirty="0" err="1"/>
              <a:t>by</a:t>
            </a:r>
            <a:r>
              <a:rPr lang="nl-NL" baseline="0" dirty="0"/>
              <a:t> </a:t>
            </a:r>
            <a:r>
              <a:rPr lang="nl-NL" baseline="0" dirty="0" err="1"/>
              <a:t>medication</a:t>
            </a:r>
            <a:r>
              <a:rPr lang="nl-NL" baseline="0" dirty="0"/>
              <a:t> and </a:t>
            </a:r>
            <a:r>
              <a:rPr lang="nl-NL" baseline="0" dirty="0" err="1"/>
              <a:t>by</a:t>
            </a:r>
            <a:r>
              <a:rPr lang="nl-NL" baseline="0" dirty="0"/>
              <a:t> </a:t>
            </a:r>
            <a:r>
              <a:rPr lang="nl-NL" baseline="0" dirty="0" err="1"/>
              <a:t>prescription</a:t>
            </a:r>
            <a:r>
              <a:rPr lang="nl-NL" baseline="0" dirty="0"/>
              <a:t>.</a:t>
            </a:r>
          </a:p>
          <a:p>
            <a:r>
              <a:rPr lang="nl-NL" baseline="0" dirty="0" err="1"/>
              <a:t>There</a:t>
            </a:r>
            <a:r>
              <a:rPr lang="nl-NL" baseline="0" dirty="0"/>
              <a:t> was no significant </a:t>
            </a:r>
            <a:r>
              <a:rPr lang="nl-NL" baseline="0" dirty="0" err="1"/>
              <a:t>difference</a:t>
            </a:r>
            <a:r>
              <a:rPr lang="nl-NL" baseline="0" dirty="0"/>
              <a:t> in % partners </a:t>
            </a:r>
            <a:r>
              <a:rPr lang="nl-NL" baseline="0" dirty="0" err="1"/>
              <a:t>treated</a:t>
            </a:r>
            <a:r>
              <a:rPr lang="nl-NL" baseline="0" dirty="0"/>
              <a:t>, </a:t>
            </a:r>
            <a:r>
              <a:rPr lang="nl-NL" baseline="0" dirty="0" err="1"/>
              <a:t>it</a:t>
            </a:r>
            <a:r>
              <a:rPr lang="nl-NL" baseline="0" dirty="0"/>
              <a:t> was 75-80%. But </a:t>
            </a:r>
            <a:r>
              <a:rPr lang="nl-NL" baseline="0" dirty="0" err="1"/>
              <a:t>here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is </a:t>
            </a:r>
            <a:r>
              <a:rPr lang="nl-NL" baseline="0" dirty="0" err="1"/>
              <a:t>visible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way via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pharmacy</a:t>
            </a:r>
            <a:r>
              <a:rPr lang="nl-NL" baseline="0" dirty="0"/>
              <a:t> </a:t>
            </a:r>
            <a:r>
              <a:rPr lang="nl-NL" baseline="0" dirty="0" err="1"/>
              <a:t>requires</a:t>
            </a:r>
            <a:r>
              <a:rPr lang="nl-NL" baseline="0" dirty="0"/>
              <a:t> more steps </a:t>
            </a:r>
            <a:r>
              <a:rPr lang="nl-NL" baseline="0" dirty="0" err="1"/>
              <a:t>whether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index or </a:t>
            </a:r>
            <a:r>
              <a:rPr lang="nl-NL" baseline="0" dirty="0" err="1"/>
              <a:t>the</a:t>
            </a:r>
            <a:r>
              <a:rPr lang="nl-NL" baseline="0" dirty="0"/>
              <a:t> partners </a:t>
            </a:r>
            <a:r>
              <a:rPr lang="nl-NL" baseline="0" dirty="0" err="1"/>
              <a:t>goes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pharmacy</a:t>
            </a:r>
            <a:r>
              <a:rPr lang="nl-NL" baseline="0" dirty="0"/>
              <a:t>.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BC0D61-7CB6-44CA-8CB0-12856B3C6269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65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000" dirty="0" err="1"/>
              <a:t>Pharmacy</a:t>
            </a:r>
            <a:r>
              <a:rPr lang="nl-NL" sz="1000" dirty="0"/>
              <a:t>-level </a:t>
            </a:r>
            <a:r>
              <a:rPr lang="nl-NL" sz="1000" dirty="0" err="1"/>
              <a:t>barriers</a:t>
            </a:r>
            <a:r>
              <a:rPr lang="nl-NL" sz="1000" dirty="0"/>
              <a:t> </a:t>
            </a:r>
            <a:r>
              <a:rPr lang="nl-NL" sz="1000" dirty="0" err="1"/>
              <a:t>to</a:t>
            </a:r>
            <a:r>
              <a:rPr lang="nl-NL" sz="1000" dirty="0"/>
              <a:t> </a:t>
            </a:r>
            <a:r>
              <a:rPr lang="nl-NL" sz="1000" dirty="0" err="1"/>
              <a:t>implementing</a:t>
            </a:r>
            <a:r>
              <a:rPr lang="nl-NL" sz="1000" dirty="0"/>
              <a:t> </a:t>
            </a:r>
            <a:r>
              <a:rPr lang="nl-NL" sz="1000" dirty="0" err="1"/>
              <a:t>expedited</a:t>
            </a:r>
            <a:r>
              <a:rPr lang="nl-NL" sz="1000" dirty="0"/>
              <a:t> partner </a:t>
            </a:r>
            <a:r>
              <a:rPr lang="nl-NL" sz="1000" dirty="0" err="1"/>
              <a:t>therapy</a:t>
            </a:r>
            <a:r>
              <a:rPr lang="nl-NL" sz="1000" dirty="0"/>
              <a:t> in Baltimore, Maryland." </a:t>
            </a:r>
            <a:r>
              <a:rPr lang="nl-NL" sz="1000" u="sng" dirty="0"/>
              <a:t>Am J </a:t>
            </a:r>
            <a:r>
              <a:rPr lang="nl-NL" sz="1000" u="sng" dirty="0" err="1"/>
              <a:t>Obstet</a:t>
            </a:r>
            <a:r>
              <a:rPr lang="nl-NL" sz="1000" u="sng" dirty="0"/>
              <a:t> </a:t>
            </a:r>
            <a:r>
              <a:rPr lang="nl-NL" sz="1000" u="sng" dirty="0" err="1"/>
              <a:t>Gynecol</a:t>
            </a:r>
            <a:r>
              <a:rPr lang="nl-NL" sz="1000" u="sng" dirty="0"/>
              <a:t> </a:t>
            </a:r>
            <a:r>
              <a:rPr lang="nl-NL" sz="1000" b="1" u="sng" dirty="0"/>
              <a:t>218</a:t>
            </a:r>
            <a:r>
              <a:rPr lang="nl-NL" sz="1000" b="0" u="sng" dirty="0"/>
              <a:t>(5): 504 e501-504 e506.</a:t>
            </a:r>
          </a:p>
          <a:p>
            <a:r>
              <a:rPr lang="nl-NL" sz="1000" b="0" u="none" dirty="0"/>
              <a:t>How</a:t>
            </a:r>
            <a:r>
              <a:rPr lang="nl-NL" sz="1000" b="0" u="none" baseline="0" dirty="0"/>
              <a:t> does </a:t>
            </a:r>
            <a:r>
              <a:rPr lang="nl-NL" sz="1000" b="0" u="none" baseline="0" dirty="0" err="1"/>
              <a:t>it</a:t>
            </a:r>
            <a:r>
              <a:rPr lang="nl-NL" sz="1000" b="0" u="none" baseline="0" dirty="0"/>
              <a:t> </a:t>
            </a:r>
            <a:r>
              <a:rPr lang="nl-NL" sz="1000" b="0" u="none" baseline="0" dirty="0" err="1"/>
              <a:t>work</a:t>
            </a:r>
            <a:r>
              <a:rPr lang="nl-NL" sz="1000" b="0" u="none" baseline="0" dirty="0"/>
              <a:t> in </a:t>
            </a:r>
            <a:r>
              <a:rPr lang="nl-NL" sz="1000" b="0" u="none" baseline="0" dirty="0" err="1"/>
              <a:t>the</a:t>
            </a:r>
            <a:r>
              <a:rPr lang="nl-NL" sz="1000" b="0" u="none" baseline="0" dirty="0"/>
              <a:t> </a:t>
            </a:r>
            <a:r>
              <a:rPr lang="nl-NL" sz="1000" b="0" u="none" baseline="0" dirty="0" err="1"/>
              <a:t>pharmacy</a:t>
            </a:r>
            <a:r>
              <a:rPr lang="nl-NL" sz="1000" b="0" u="none" baseline="0" dirty="0"/>
              <a:t>.</a:t>
            </a:r>
          </a:p>
          <a:p>
            <a:r>
              <a:rPr lang="nl-NL" sz="1000" b="0" u="none" baseline="0" dirty="0"/>
              <a:t>In Baltimore </a:t>
            </a:r>
            <a:r>
              <a:rPr lang="nl-NL" sz="1000" b="0" u="none" baseline="0" dirty="0" err="1"/>
              <a:t>it</a:t>
            </a:r>
            <a:r>
              <a:rPr lang="nl-NL" sz="1000" b="0" u="none" baseline="0" dirty="0"/>
              <a:t> was found </a:t>
            </a:r>
            <a:r>
              <a:rPr lang="nl-NL" sz="1000" b="0" u="none" baseline="0" dirty="0" err="1"/>
              <a:t>recently</a:t>
            </a:r>
            <a:r>
              <a:rPr lang="nl-NL" sz="1000" b="0" u="none" baseline="0" dirty="0"/>
              <a:t> </a:t>
            </a:r>
            <a:r>
              <a:rPr lang="nl-NL" sz="1000" b="0" u="none" baseline="0" dirty="0" err="1"/>
              <a:t>that</a:t>
            </a:r>
            <a:r>
              <a:rPr lang="nl-NL" sz="1000" b="0" u="none" baseline="0" dirty="0"/>
              <a:t> </a:t>
            </a:r>
            <a:r>
              <a:rPr lang="nl-NL" sz="1000" b="0" u="none" baseline="0" dirty="0" err="1"/>
              <a:t>less</a:t>
            </a:r>
            <a:r>
              <a:rPr lang="nl-NL" sz="1000" b="0" u="none" baseline="0" dirty="0"/>
              <a:t> </a:t>
            </a:r>
            <a:r>
              <a:rPr lang="nl-NL" sz="1000" b="0" u="none" baseline="0" dirty="0" err="1"/>
              <a:t>that</a:t>
            </a:r>
            <a:r>
              <a:rPr lang="nl-NL" sz="1000" b="0" u="none" baseline="0" dirty="0"/>
              <a:t> a 5th of </a:t>
            </a:r>
            <a:r>
              <a:rPr lang="nl-NL" sz="1000" b="0" u="none" baseline="0" dirty="0" err="1"/>
              <a:t>the</a:t>
            </a:r>
            <a:r>
              <a:rPr lang="nl-NL" sz="1000" b="0" u="none" baseline="0" dirty="0"/>
              <a:t> </a:t>
            </a:r>
            <a:r>
              <a:rPr lang="nl-NL" sz="1000" b="0" u="none" baseline="0" dirty="0" err="1"/>
              <a:t>pharmacists</a:t>
            </a:r>
            <a:r>
              <a:rPr lang="nl-NL" sz="1000" b="0" u="none" baseline="0" dirty="0"/>
              <a:t> </a:t>
            </a:r>
            <a:r>
              <a:rPr lang="nl-NL" sz="1000" b="0" u="none" baseline="0" dirty="0" err="1"/>
              <a:t>were</a:t>
            </a:r>
            <a:r>
              <a:rPr lang="nl-NL" sz="1000" b="0" u="none" baseline="0" dirty="0"/>
              <a:t> </a:t>
            </a:r>
            <a:r>
              <a:rPr lang="nl-NL" sz="1000" b="0" u="none" baseline="0" dirty="0" err="1"/>
              <a:t>aware</a:t>
            </a:r>
            <a:r>
              <a:rPr lang="nl-NL" sz="1000" b="0" u="none" baseline="0" dirty="0"/>
              <a:t> of EPT. </a:t>
            </a:r>
            <a:r>
              <a:rPr lang="nl-NL" sz="1000" b="0" u="none" baseline="0" dirty="0" err="1"/>
              <a:t>Especially</a:t>
            </a:r>
            <a:r>
              <a:rPr lang="nl-NL" sz="1000" b="0" u="none" baseline="0" dirty="0"/>
              <a:t> in </a:t>
            </a:r>
            <a:r>
              <a:rPr lang="nl-NL" sz="1000" b="0" u="none" baseline="0" dirty="0" err="1"/>
              <a:t>areas</a:t>
            </a:r>
            <a:r>
              <a:rPr lang="nl-NL" sz="1000" b="0" u="none" baseline="0" dirty="0"/>
              <a:t> </a:t>
            </a:r>
            <a:r>
              <a:rPr lang="nl-NL" sz="1000" b="0" u="none" baseline="0" dirty="0" err="1"/>
              <a:t>with</a:t>
            </a:r>
            <a:r>
              <a:rPr lang="nl-NL" sz="1000" b="0" u="none" baseline="0" dirty="0"/>
              <a:t> high </a:t>
            </a:r>
            <a:r>
              <a:rPr lang="nl-NL" sz="1000" b="0" u="none" baseline="0" dirty="0" err="1"/>
              <a:t>prevalence</a:t>
            </a:r>
            <a:r>
              <a:rPr lang="nl-NL" sz="1000" b="0" u="none" baseline="0" dirty="0"/>
              <a:t> of Chlamydia (</a:t>
            </a:r>
            <a:r>
              <a:rPr lang="nl-NL" sz="1000" b="0" u="none" baseline="0" dirty="0" err="1"/>
              <a:t>here</a:t>
            </a:r>
            <a:r>
              <a:rPr lang="nl-NL" sz="1000" b="0" u="none" baseline="0" dirty="0"/>
              <a:t> in </a:t>
            </a:r>
            <a:r>
              <a:rPr lang="nl-NL" sz="1000" b="0" u="none" baseline="0" dirty="0" err="1"/>
              <a:t>orange</a:t>
            </a:r>
            <a:r>
              <a:rPr lang="nl-NL" sz="1000" b="0" u="none" baseline="0" dirty="0"/>
              <a:t>) </a:t>
            </a:r>
            <a:r>
              <a:rPr lang="nl-NL" sz="1000" b="0" u="none" baseline="0" dirty="0" err="1"/>
              <a:t>many</a:t>
            </a:r>
            <a:r>
              <a:rPr lang="nl-NL" sz="1000" b="0" u="none" baseline="0" dirty="0"/>
              <a:t> </a:t>
            </a:r>
            <a:r>
              <a:rPr lang="nl-NL" sz="1000" b="0" u="none" baseline="0" dirty="0" err="1"/>
              <a:t>pharmacists</a:t>
            </a:r>
            <a:r>
              <a:rPr lang="nl-NL" sz="1000" b="0" u="none" baseline="0" dirty="0"/>
              <a:t> </a:t>
            </a:r>
            <a:r>
              <a:rPr lang="nl-NL" sz="1000" b="0" u="none" baseline="0" dirty="0" err="1"/>
              <a:t>were</a:t>
            </a:r>
            <a:r>
              <a:rPr lang="nl-NL" sz="1000" b="0" u="none" baseline="0" dirty="0"/>
              <a:t> </a:t>
            </a:r>
            <a:r>
              <a:rPr lang="nl-NL" sz="1000" b="0" u="none" baseline="0" dirty="0" err="1"/>
              <a:t>unaware</a:t>
            </a:r>
            <a:r>
              <a:rPr lang="nl-NL" sz="1000" b="0" u="none" baseline="0" dirty="0"/>
              <a:t> of EPT </a:t>
            </a:r>
            <a:r>
              <a:rPr lang="nl-NL" sz="1000" b="0" u="none" baseline="0" dirty="0" err="1"/>
              <a:t>possibilities</a:t>
            </a:r>
            <a:r>
              <a:rPr lang="nl-NL" sz="1000" b="0" u="none" baseline="0" dirty="0"/>
              <a:t> (red </a:t>
            </a:r>
            <a:r>
              <a:rPr lang="nl-NL" sz="1000" b="0" u="none" baseline="0" dirty="0" err="1"/>
              <a:t>dots</a:t>
            </a:r>
            <a:r>
              <a:rPr lang="nl-NL" sz="1000" b="0" u="none" baseline="0" dirty="0"/>
              <a:t>).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134E73-14A2-4D3C-8909-021A17C9FBB9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26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Borchart</a:t>
            </a:r>
            <a:r>
              <a:rPr lang="en-US" dirty="0"/>
              <a:t> published</a:t>
            </a:r>
            <a:r>
              <a:rPr lang="en-US" baseline="0" dirty="0"/>
              <a:t> this year that pharmacists refused EPT prescriptions in states where EPT was legalized.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Borchardt</a:t>
            </a:r>
            <a:r>
              <a:rPr lang="en-US" dirty="0"/>
              <a:t>, L. N., M. L. Pickett, et al. (2018). "Expedited Partner Therapy: Pharmacist Refusal of Legal Prescriptions." </a:t>
            </a:r>
            <a:r>
              <a:rPr lang="en-US" u="sng" dirty="0"/>
              <a:t>Sex </a:t>
            </a:r>
            <a:r>
              <a:rPr lang="en-US" u="sng" dirty="0" err="1"/>
              <a:t>Transm</a:t>
            </a:r>
            <a:r>
              <a:rPr lang="en-US" u="sng" dirty="0"/>
              <a:t> Dis </a:t>
            </a:r>
            <a:r>
              <a:rPr lang="en-US" b="1" u="sng" dirty="0"/>
              <a:t>45</a:t>
            </a:r>
            <a:r>
              <a:rPr lang="en-US" u="sng" dirty="0"/>
              <a:t>(5): 350-353.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0ADB10-FDE9-4D8E-8580-839A732219B8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60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</a:t>
            </a:r>
            <a:r>
              <a:rPr lang="nl-NL" baseline="0" dirty="0"/>
              <a:t> question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raised</a:t>
            </a:r>
            <a:r>
              <a:rPr lang="nl-NL" baseline="0" dirty="0"/>
              <a:t> like Julia </a:t>
            </a:r>
            <a:r>
              <a:rPr lang="nl-NL" baseline="0" dirty="0" err="1"/>
              <a:t>schillinger</a:t>
            </a:r>
            <a:r>
              <a:rPr lang="nl-NL" baseline="0" dirty="0"/>
              <a:t> </a:t>
            </a:r>
            <a:r>
              <a:rPr lang="nl-NL" baseline="0" dirty="0" err="1"/>
              <a:t>did</a:t>
            </a:r>
            <a:r>
              <a:rPr lang="nl-NL" baseline="0" dirty="0"/>
              <a:t> – </a:t>
            </a:r>
            <a:r>
              <a:rPr lang="nl-NL" baseline="0" dirty="0" err="1"/>
              <a:t>whether</a:t>
            </a:r>
            <a:r>
              <a:rPr lang="nl-NL" baseline="0" dirty="0"/>
              <a:t> </a:t>
            </a:r>
            <a:r>
              <a:rPr lang="nl-NL" baseline="0" dirty="0" err="1"/>
              <a:t>providing</a:t>
            </a:r>
            <a:r>
              <a:rPr lang="nl-NL" baseline="0" dirty="0"/>
              <a:t> EPT in </a:t>
            </a:r>
            <a:r>
              <a:rPr lang="nl-NL" baseline="0" dirty="0" err="1"/>
              <a:t>this</a:t>
            </a:r>
            <a:r>
              <a:rPr lang="nl-NL" baseline="0" dirty="0"/>
              <a:t> </a:t>
            </a:r>
            <a:r>
              <a:rPr lang="nl-NL" baseline="0" dirty="0" err="1"/>
              <a:t>situation</a:t>
            </a:r>
            <a:r>
              <a:rPr lang="nl-NL" baseline="0" dirty="0"/>
              <a:t> is </a:t>
            </a:r>
            <a:r>
              <a:rPr lang="nl-NL" baseline="0" dirty="0" err="1"/>
              <a:t>still</a:t>
            </a:r>
            <a:r>
              <a:rPr lang="nl-NL" baseline="0" dirty="0"/>
              <a:t> </a:t>
            </a:r>
            <a:r>
              <a:rPr lang="nl-NL" baseline="0" dirty="0" err="1"/>
              <a:t>expedited</a:t>
            </a:r>
            <a:r>
              <a:rPr lang="nl-NL" baseline="0" dirty="0"/>
              <a:t> and </a:t>
            </a:r>
            <a:r>
              <a:rPr lang="nl-NL" baseline="0" dirty="0" err="1"/>
              <a:t>whether</a:t>
            </a:r>
            <a:r>
              <a:rPr lang="nl-NL" baseline="0" dirty="0"/>
              <a:t> PT is </a:t>
            </a:r>
            <a:r>
              <a:rPr lang="nl-NL" baseline="0" dirty="0" err="1"/>
              <a:t>achieved</a:t>
            </a:r>
            <a:r>
              <a:rPr lang="nl-NL" baseline="0" dirty="0"/>
              <a:t>.</a:t>
            </a:r>
          </a:p>
          <a:p>
            <a:r>
              <a:rPr lang="nl-NL" baseline="0" dirty="0" err="1"/>
              <a:t>She</a:t>
            </a:r>
            <a:r>
              <a:rPr lang="nl-NL" baseline="0" dirty="0"/>
              <a:t> calls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RCTs</a:t>
            </a:r>
            <a:r>
              <a:rPr lang="nl-NL" baseline="0" dirty="0"/>
              <a:t> </a:t>
            </a:r>
            <a:r>
              <a:rPr lang="nl-NL" baseline="0" dirty="0" err="1"/>
              <a:t>mimicking</a:t>
            </a:r>
            <a:r>
              <a:rPr lang="nl-NL" baseline="0" dirty="0"/>
              <a:t> </a:t>
            </a:r>
            <a:r>
              <a:rPr lang="nl-NL" baseline="0" dirty="0" err="1"/>
              <a:t>reality</a:t>
            </a:r>
            <a:r>
              <a:rPr lang="nl-NL" baseline="0" dirty="0"/>
              <a:t> </a:t>
            </a:r>
            <a:r>
              <a:rPr lang="nl-NL" baseline="0" dirty="0" err="1"/>
              <a:t>intervention</a:t>
            </a:r>
            <a:r>
              <a:rPr lang="nl-NL" baseline="0" dirty="0"/>
              <a:t> and </a:t>
            </a:r>
            <a:r>
              <a:rPr lang="nl-NL" baseline="0" dirty="0" err="1"/>
              <a:t>for</a:t>
            </a:r>
            <a:r>
              <a:rPr lang="nl-NL" baseline="0" dirty="0"/>
              <a:t> benefit </a:t>
            </a:r>
            <a:r>
              <a:rPr lang="nl-NL" baseline="0" dirty="0" err="1"/>
              <a:t>cost</a:t>
            </a:r>
            <a:r>
              <a:rPr lang="nl-NL" baseline="0" dirty="0"/>
              <a:t> analysis in </a:t>
            </a:r>
            <a:r>
              <a:rPr lang="en-GB" sz="1000" dirty="0">
                <a:solidFill>
                  <a:schemeClr val="tx1"/>
                </a:solidFill>
              </a:rPr>
              <a:t>PH departments purchasing &amp; distributing EPT</a:t>
            </a:r>
          </a:p>
          <a:p>
            <a:endParaRPr lang="en-GB" sz="1000" baseline="0" dirty="0">
              <a:solidFill>
                <a:schemeClr val="tx1"/>
              </a:solidFill>
            </a:endParaRPr>
          </a:p>
          <a:p>
            <a:endParaRPr lang="nl-NL" baseline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213722-14F7-46AD-88A8-25FF3A9362DA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2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</a:t>
            </a:r>
            <a:r>
              <a:rPr lang="nl-NL" baseline="0" dirty="0"/>
              <a:t> Lustrum </a:t>
            </a:r>
            <a:r>
              <a:rPr lang="nl-NL" baseline="0" dirty="0" err="1"/>
              <a:t>group</a:t>
            </a:r>
            <a:r>
              <a:rPr lang="nl-NL" baseline="0" dirty="0"/>
              <a:t> </a:t>
            </a:r>
            <a:r>
              <a:rPr lang="nl-NL" baseline="0" dirty="0" err="1"/>
              <a:t>under</a:t>
            </a:r>
            <a:r>
              <a:rPr lang="nl-NL" baseline="0" dirty="0"/>
              <a:t> </a:t>
            </a:r>
            <a:r>
              <a:rPr lang="nl-NL" baseline="0" dirty="0" err="1"/>
              <a:t>CLaudia</a:t>
            </a:r>
            <a:r>
              <a:rPr lang="nl-NL" baseline="0" dirty="0"/>
              <a:t> </a:t>
            </a:r>
            <a:r>
              <a:rPr lang="nl-NL" baseline="0" dirty="0" err="1"/>
              <a:t>Estcourt</a:t>
            </a:r>
            <a:r>
              <a:rPr lang="nl-NL" baseline="0" dirty="0"/>
              <a:t> is </a:t>
            </a:r>
            <a:r>
              <a:rPr lang="nl-NL" baseline="0" dirty="0" err="1"/>
              <a:t>investigating</a:t>
            </a:r>
            <a:r>
              <a:rPr lang="nl-NL" baseline="0" dirty="0"/>
              <a:t> partnership </a:t>
            </a:r>
            <a:r>
              <a:rPr lang="nl-NL" baseline="0" dirty="0" err="1"/>
              <a:t>typologies</a:t>
            </a:r>
            <a:r>
              <a:rPr lang="nl-NL" baseline="0" dirty="0"/>
              <a:t> and has </a:t>
            </a:r>
            <a:r>
              <a:rPr lang="nl-NL" baseline="0" dirty="0" err="1"/>
              <a:t>started</a:t>
            </a:r>
            <a:r>
              <a:rPr lang="nl-NL" baseline="0" dirty="0"/>
              <a:t> </a:t>
            </a:r>
            <a:r>
              <a:rPr lang="nl-NL" baseline="0" dirty="0" err="1"/>
              <a:t>an</a:t>
            </a:r>
            <a:r>
              <a:rPr lang="nl-NL" baseline="0" dirty="0"/>
              <a:t> RCT </a:t>
            </a:r>
            <a:r>
              <a:rPr lang="nl-NL" baseline="0" dirty="0" err="1"/>
              <a:t>about</a:t>
            </a:r>
            <a:r>
              <a:rPr lang="nl-NL" baseline="0" dirty="0"/>
              <a:t> APT in </a:t>
            </a:r>
            <a:r>
              <a:rPr lang="nl-NL" baseline="0" dirty="0" err="1"/>
              <a:t>the</a:t>
            </a:r>
            <a:r>
              <a:rPr lang="nl-NL" baseline="0" dirty="0"/>
              <a:t> UK. </a:t>
            </a:r>
          </a:p>
          <a:p>
            <a:r>
              <a:rPr lang="nl-NL" baseline="0" dirty="0" err="1"/>
              <a:t>This</a:t>
            </a:r>
            <a:r>
              <a:rPr lang="nl-NL" baseline="0" dirty="0"/>
              <a:t> is most </a:t>
            </a:r>
            <a:r>
              <a:rPr lang="nl-NL" baseline="0" dirty="0" err="1"/>
              <a:t>needed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see</a:t>
            </a:r>
            <a:r>
              <a:rPr lang="nl-NL" baseline="0" dirty="0"/>
              <a:t> </a:t>
            </a:r>
            <a:r>
              <a:rPr lang="nl-NL" baseline="0" dirty="0" err="1"/>
              <a:t>whether</a:t>
            </a:r>
            <a:r>
              <a:rPr lang="nl-NL" baseline="0" dirty="0"/>
              <a:t> APT is </a:t>
            </a:r>
            <a:r>
              <a:rPr lang="nl-NL" baseline="0" dirty="0" err="1"/>
              <a:t>effective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circumstances</a:t>
            </a:r>
            <a:r>
              <a:rPr lang="nl-NL" baseline="0" dirty="0"/>
              <a:t> of health care in UK ./ and </a:t>
            </a:r>
            <a:r>
              <a:rPr lang="nl-NL" baseline="0" dirty="0" err="1"/>
              <a:t>could</a:t>
            </a:r>
            <a:r>
              <a:rPr lang="nl-NL" baseline="0" dirty="0"/>
              <a:t> </a:t>
            </a:r>
            <a:r>
              <a:rPr lang="nl-NL" baseline="0" dirty="0" err="1"/>
              <a:t>possibly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in </a:t>
            </a:r>
            <a:r>
              <a:rPr lang="nl-NL" baseline="0" dirty="0" err="1"/>
              <a:t>other</a:t>
            </a:r>
            <a:r>
              <a:rPr lang="nl-NL" baseline="0" dirty="0"/>
              <a:t> </a:t>
            </a:r>
            <a:r>
              <a:rPr lang="nl-NL" baseline="0" dirty="0" err="1"/>
              <a:t>countries</a:t>
            </a:r>
            <a:r>
              <a:rPr lang="nl-NL" baseline="0" dirty="0"/>
              <a:t>.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5AE25F-83E4-4F83-8EDE-C6A7187F5A40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29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Let s </a:t>
            </a:r>
            <a:r>
              <a:rPr lang="nl-NL" dirty="0" err="1"/>
              <a:t>now</a:t>
            </a:r>
            <a:r>
              <a:rPr lang="nl-NL" baseline="0" dirty="0"/>
              <a:t> move </a:t>
            </a:r>
            <a:r>
              <a:rPr lang="nl-NL" baseline="0" dirty="0" err="1"/>
              <a:t>to</a:t>
            </a:r>
            <a:r>
              <a:rPr lang="nl-NL" baseline="0" dirty="0"/>
              <a:t> HIV Partner services.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5AE25F-83E4-4F83-8EDE-C6A7187F5A40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% pos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5AE25F-83E4-4F83-8EDE-C6A7187F5A40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27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Blending</a:t>
            </a:r>
            <a:r>
              <a:rPr lang="nl-NL" dirty="0"/>
              <a:t> website </a:t>
            </a:r>
            <a:r>
              <a:rPr lang="nl-NL" dirty="0" err="1"/>
              <a:t>notification</a:t>
            </a:r>
            <a:r>
              <a:rPr lang="nl-NL" dirty="0"/>
              <a:t> /</a:t>
            </a:r>
            <a:r>
              <a:rPr lang="nl-NL" dirty="0" err="1"/>
              <a:t>centralized</a:t>
            </a:r>
            <a:r>
              <a:rPr lang="nl-NL" dirty="0"/>
              <a:t> </a:t>
            </a:r>
            <a:r>
              <a:rPr lang="nl-NL" dirty="0" err="1"/>
              <a:t>clinic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approach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9497054-5DD4-4FE5-BBF9-F868F6E9B5FE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49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000" b="1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Partners gewaarschuwd voor hiv: </a:t>
            </a:r>
            <a:r>
              <a:rPr lang="nl-NL" sz="1000" dirty="0"/>
              <a:t> </a:t>
            </a:r>
            <a:r>
              <a:rPr lang="nl-NL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410 in totaal door 92 indexen; 351 in 2017, 59 in 2018 (dus dit jaar relatief véél minder!)</a:t>
            </a:r>
            <a:r>
              <a:rPr lang="nl-NL" sz="1000" dirty="0"/>
              <a:t> </a:t>
            </a:r>
            <a:r>
              <a:rPr lang="nl-NL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       5 zijn per mail gewaarschuwd (=1,4%) in 2017, 1 per mail in 2018 (1,7%); de rest allemaal per sms</a:t>
            </a:r>
            <a:r>
              <a:rPr lang="nl-NL" sz="1000" dirty="0"/>
              <a:t> </a:t>
            </a:r>
            <a:r>
              <a:rPr lang="nl-NL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       16 ontvingen het met een naam erbij dus niet-</a:t>
            </a:r>
            <a:r>
              <a:rPr lang="nl-NL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anomiem</a:t>
            </a:r>
            <a:r>
              <a:rPr lang="nl-NL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in 2017 (4,6%); 11 in 2018 (18,6%); de rest anoniem</a:t>
            </a:r>
            <a:r>
              <a:rPr lang="nl-NL" sz="1000" dirty="0"/>
              <a:t> </a:t>
            </a:r>
            <a:r>
              <a:rPr lang="nl-NL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       Homo-hetero verdeling:</a:t>
            </a:r>
            <a:r>
              <a:rPr lang="nl-NL" sz="1000" dirty="0"/>
              <a:t> </a:t>
            </a:r>
            <a:r>
              <a:rPr lang="nl-NL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In 2017: 328 homo man (94,3%), 0 heteroman, 20 vrouw (5,7%).</a:t>
            </a:r>
            <a:r>
              <a:rPr lang="nl-NL" sz="1000" dirty="0"/>
              <a:t> </a:t>
            </a:r>
            <a:r>
              <a:rPr lang="nl-NL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In 2018: 51 homo man (91,1%), 2 heteroman (3,6%), 3 vrouw (5,4%)</a:t>
            </a:r>
            <a:r>
              <a:rPr lang="nl-NL" sz="1000" dirty="0"/>
              <a:t> </a:t>
            </a:r>
            <a:r>
              <a:rPr lang="nl-NL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(PS 3 </a:t>
            </a:r>
            <a:r>
              <a:rPr lang="nl-NL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missings</a:t>
            </a:r>
            <a:r>
              <a:rPr lang="nl-NL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in elk jaar)</a:t>
            </a:r>
            <a:r>
              <a:rPr lang="nl-NL" sz="1000" dirty="0"/>
              <a:t> </a:t>
            </a:r>
            <a:r>
              <a:rPr lang="nl-NL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       </a:t>
            </a:r>
            <a:r>
              <a:rPr lang="nl-NL" sz="1000" b="1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2017: 110 van de 351 hebben hun waarschuwing NIET bekeken, dat is 31%</a:t>
            </a:r>
            <a:r>
              <a:rPr lang="nl-NL" sz="1000" dirty="0"/>
              <a:t> </a:t>
            </a:r>
            <a:r>
              <a:rPr lang="nl-NL" sz="1000" b="1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2018: 22 van de 59 hebben hun waarschuwing NIET bekeken, dat is 37%</a:t>
            </a:r>
            <a:r>
              <a:rPr lang="nl-NL" sz="1000" dirty="0"/>
              <a:t> </a:t>
            </a:r>
            <a:r>
              <a:rPr lang="nl-NL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GGD-RR:</a:t>
            </a:r>
            <a:r>
              <a:rPr lang="nl-NL" sz="1000" dirty="0"/>
              <a:t> </a:t>
            </a:r>
            <a:r>
              <a:rPr lang="nl-NL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2017: 9 partners hebben 33 mensen voor hiv gewaarschuwd. </a:t>
            </a:r>
            <a:r>
              <a:rPr lang="nl-NL" sz="1000" b="1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Van hen bekeken 8 hun waarschuwing NIET, dat is 24%</a:t>
            </a:r>
            <a:r>
              <a:rPr lang="nl-NL" sz="1000" dirty="0"/>
              <a:t> </a:t>
            </a:r>
            <a:r>
              <a:rPr lang="nl-NL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2018: 3 partners hebben 24 mensen voor hiv gewaarschuwd. </a:t>
            </a:r>
            <a:r>
              <a:rPr lang="nl-NL" sz="1000" b="1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Van hen bekeken 9 hun waarschuwing NIET, dat is 38%!</a:t>
            </a:r>
            <a:r>
              <a:rPr lang="nl-NL" sz="1000" dirty="0"/>
              <a:t>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5AE25F-83E4-4F83-8EDE-C6A7187F5A40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</a:t>
            </a:r>
            <a:r>
              <a:rPr lang="nl-NL" baseline="0" dirty="0"/>
              <a:t>n </a:t>
            </a:r>
            <a:r>
              <a:rPr lang="nl-NL" baseline="0" dirty="0" err="1"/>
              <a:t>my</a:t>
            </a:r>
            <a:r>
              <a:rPr lang="nl-NL" baseline="0" dirty="0"/>
              <a:t> </a:t>
            </a:r>
            <a:r>
              <a:rPr lang="nl-NL" baseline="0" dirty="0" err="1"/>
              <a:t>presentation</a:t>
            </a:r>
            <a:r>
              <a:rPr lang="nl-NL" baseline="0" dirty="0"/>
              <a:t> I </a:t>
            </a:r>
            <a:r>
              <a:rPr lang="nl-NL" baseline="0" dirty="0" err="1"/>
              <a:t>will</a:t>
            </a:r>
            <a:r>
              <a:rPr lang="nl-NL" baseline="0" dirty="0"/>
              <a:t> </a:t>
            </a:r>
            <a:r>
              <a:rPr lang="nl-NL" baseline="0" dirty="0" err="1"/>
              <a:t>discuss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issues present in Chlamydia PN – </a:t>
            </a:r>
            <a:r>
              <a:rPr lang="nl-NL" baseline="0" dirty="0" err="1"/>
              <a:t>Ct</a:t>
            </a:r>
            <a:r>
              <a:rPr lang="nl-NL" baseline="0" dirty="0"/>
              <a:t> </a:t>
            </a:r>
            <a:r>
              <a:rPr lang="nl-NL" baseline="0" dirty="0" err="1"/>
              <a:t>being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most common </a:t>
            </a:r>
            <a:r>
              <a:rPr lang="nl-NL" baseline="0" dirty="0" err="1"/>
              <a:t>bacterial</a:t>
            </a:r>
            <a:r>
              <a:rPr lang="nl-NL" baseline="0" dirty="0"/>
              <a:t> STI at </a:t>
            </a:r>
            <a:r>
              <a:rPr lang="nl-NL" baseline="0" dirty="0" err="1"/>
              <a:t>our</a:t>
            </a:r>
            <a:r>
              <a:rPr lang="nl-NL" baseline="0" dirty="0"/>
              <a:t> </a:t>
            </a:r>
            <a:r>
              <a:rPr lang="nl-NL" baseline="0" dirty="0" err="1"/>
              <a:t>clinics</a:t>
            </a:r>
            <a:r>
              <a:rPr lang="nl-NL" baseline="0" dirty="0"/>
              <a:t> and review </a:t>
            </a:r>
            <a:r>
              <a:rPr lang="nl-NL" baseline="0" dirty="0" err="1"/>
              <a:t>some</a:t>
            </a:r>
            <a:r>
              <a:rPr lang="nl-NL" baseline="0" dirty="0"/>
              <a:t> </a:t>
            </a:r>
            <a:r>
              <a:rPr lang="nl-NL" baseline="0" dirty="0" err="1"/>
              <a:t>reports</a:t>
            </a:r>
            <a:r>
              <a:rPr lang="nl-NL" baseline="0" dirty="0"/>
              <a:t> on </a:t>
            </a:r>
            <a:r>
              <a:rPr lang="nl-NL" baseline="0" dirty="0" err="1"/>
              <a:t>Partnertherapy</a:t>
            </a:r>
            <a:r>
              <a:rPr lang="nl-NL" baseline="0" dirty="0"/>
              <a:t>, and </a:t>
            </a:r>
            <a:r>
              <a:rPr lang="nl-NL" baseline="0" dirty="0" err="1"/>
              <a:t>shortly</a:t>
            </a:r>
            <a:r>
              <a:rPr lang="nl-NL" baseline="0" dirty="0"/>
              <a:t> </a:t>
            </a:r>
            <a:r>
              <a:rPr lang="nl-NL" baseline="0" dirty="0" err="1"/>
              <a:t>touch</a:t>
            </a:r>
            <a:r>
              <a:rPr lang="nl-NL" baseline="0" dirty="0"/>
              <a:t> on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results</a:t>
            </a:r>
            <a:r>
              <a:rPr lang="nl-NL" baseline="0" dirty="0"/>
              <a:t> of </a:t>
            </a:r>
            <a:r>
              <a:rPr lang="nl-NL" baseline="0" dirty="0" err="1"/>
              <a:t>our</a:t>
            </a:r>
            <a:r>
              <a:rPr lang="nl-NL" baseline="0" dirty="0"/>
              <a:t> </a:t>
            </a:r>
            <a:r>
              <a:rPr lang="nl-NL" baseline="0" dirty="0" err="1"/>
              <a:t>Picc</a:t>
            </a:r>
            <a:r>
              <a:rPr lang="nl-NL" baseline="0" dirty="0"/>
              <a:t> UP </a:t>
            </a:r>
            <a:r>
              <a:rPr lang="nl-NL" baseline="0" dirty="0" err="1"/>
              <a:t>study</a:t>
            </a:r>
            <a:r>
              <a:rPr lang="nl-NL" baseline="0" dirty="0"/>
              <a:t>. </a:t>
            </a:r>
          </a:p>
          <a:p>
            <a:endParaRPr lang="nl-NL" baseline="0" dirty="0"/>
          </a:p>
          <a:p>
            <a:r>
              <a:rPr lang="nl-NL" baseline="0" dirty="0"/>
              <a:t>Internet PN </a:t>
            </a:r>
            <a:r>
              <a:rPr lang="nl-NL" baseline="0" dirty="0" err="1"/>
              <a:t>will</a:t>
            </a:r>
            <a:r>
              <a:rPr lang="nl-NL" baseline="0" dirty="0"/>
              <a:t> lead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role</a:t>
            </a:r>
            <a:r>
              <a:rPr lang="nl-NL" baseline="0" dirty="0"/>
              <a:t> of HIV PN in HIV prevention</a:t>
            </a:r>
          </a:p>
          <a:p>
            <a:endParaRPr lang="nl-NL" baseline="0" dirty="0"/>
          </a:p>
          <a:p>
            <a:endParaRPr lang="nl-NL" baseline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1FF3B1D-0C04-4A90-A00E-D7AEECB77509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88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5AE25F-83E4-4F83-8EDE-C6A7187F5A40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39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5AE25F-83E4-4F83-8EDE-C6A7187F5A40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79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5AE25F-83E4-4F83-8EDE-C6A7187F5A40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2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Christian</a:t>
            </a:r>
            <a:r>
              <a:rPr lang="nl-NL" baseline="0" dirty="0"/>
              <a:t> </a:t>
            </a:r>
            <a:r>
              <a:rPr lang="nl-NL" baseline="0" dirty="0" err="1"/>
              <a:t>Althaus</a:t>
            </a:r>
            <a:r>
              <a:rPr lang="nl-NL" baseline="0" dirty="0"/>
              <a:t> &amp; </a:t>
            </a:r>
            <a:r>
              <a:rPr lang="nl-NL" baseline="0" dirty="0" err="1"/>
              <a:t>colleagues</a:t>
            </a:r>
            <a:r>
              <a:rPr lang="nl-NL" baseline="0" dirty="0"/>
              <a:t> </a:t>
            </a:r>
            <a:r>
              <a:rPr lang="nl-NL" baseline="0" dirty="0" err="1"/>
              <a:t>did</a:t>
            </a:r>
            <a:r>
              <a:rPr lang="nl-NL" baseline="0" dirty="0"/>
              <a:t> </a:t>
            </a:r>
            <a:r>
              <a:rPr lang="nl-NL" baseline="0" dirty="0" err="1"/>
              <a:t>modelling</a:t>
            </a:r>
            <a:r>
              <a:rPr lang="nl-NL" baseline="0" dirty="0"/>
              <a:t> on Chlamydia </a:t>
            </a:r>
            <a:r>
              <a:rPr lang="nl-NL" baseline="0" dirty="0" err="1"/>
              <a:t>partnernotification</a:t>
            </a:r>
            <a:r>
              <a:rPr lang="nl-NL" baseline="0" dirty="0"/>
              <a:t>. </a:t>
            </a:r>
            <a:r>
              <a:rPr lang="nl-NL" baseline="0" dirty="0" err="1"/>
              <a:t>They</a:t>
            </a:r>
            <a:r>
              <a:rPr lang="nl-NL" baseline="0" dirty="0"/>
              <a:t> </a:t>
            </a:r>
            <a:r>
              <a:rPr lang="nl-NL" baseline="0" dirty="0" err="1"/>
              <a:t>assumed</a:t>
            </a:r>
            <a:r>
              <a:rPr lang="nl-NL" baseline="0" dirty="0"/>
              <a:t> </a:t>
            </a:r>
            <a:r>
              <a:rPr lang="nl-NL" baseline="0" dirty="0" err="1"/>
              <a:t>based</a:t>
            </a:r>
            <a:r>
              <a:rPr lang="nl-NL" baseline="0" dirty="0"/>
              <a:t> on </a:t>
            </a:r>
            <a:r>
              <a:rPr lang="nl-NL" baseline="0" dirty="0" err="1"/>
              <a:t>population</a:t>
            </a:r>
            <a:r>
              <a:rPr lang="nl-NL" baseline="0" dirty="0"/>
              <a:t> studies </a:t>
            </a:r>
            <a:r>
              <a:rPr lang="nl-NL" baseline="0" dirty="0" err="1"/>
              <a:t>that</a:t>
            </a:r>
            <a:r>
              <a:rPr lang="nl-NL" baseline="0" dirty="0"/>
              <a:t> 67% of recent partners </a:t>
            </a:r>
            <a:r>
              <a:rPr lang="nl-NL" baseline="0" dirty="0" err="1"/>
              <a:t>were</a:t>
            </a:r>
            <a:r>
              <a:rPr lang="nl-NL" baseline="0" dirty="0"/>
              <a:t> </a:t>
            </a:r>
            <a:r>
              <a:rPr lang="nl-NL" baseline="0" dirty="0" err="1"/>
              <a:t>infected</a:t>
            </a:r>
            <a:r>
              <a:rPr lang="nl-NL" baseline="0" dirty="0"/>
              <a:t>. </a:t>
            </a:r>
          </a:p>
          <a:p>
            <a:r>
              <a:rPr lang="nl-NL" baseline="0" dirty="0" err="1"/>
              <a:t>They</a:t>
            </a:r>
            <a:r>
              <a:rPr lang="nl-NL" baseline="0" dirty="0"/>
              <a:t> </a:t>
            </a:r>
            <a:r>
              <a:rPr lang="nl-NL" baseline="0" dirty="0" err="1"/>
              <a:t>evaluated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proportion</a:t>
            </a:r>
            <a:r>
              <a:rPr lang="nl-NL" baseline="0" dirty="0"/>
              <a:t> of </a:t>
            </a:r>
            <a:r>
              <a:rPr lang="nl-NL" baseline="0" dirty="0" err="1"/>
              <a:t>infected</a:t>
            </a:r>
            <a:r>
              <a:rPr lang="nl-NL" baseline="0" dirty="0"/>
              <a:t> partners in order of </a:t>
            </a:r>
            <a:r>
              <a:rPr lang="nl-NL" baseline="0" dirty="0" err="1"/>
              <a:t>their</a:t>
            </a:r>
            <a:r>
              <a:rPr lang="nl-NL" baseline="0" dirty="0"/>
              <a:t> </a:t>
            </a:r>
            <a:r>
              <a:rPr lang="nl-NL" baseline="0" dirty="0" err="1"/>
              <a:t>recency</a:t>
            </a:r>
            <a:r>
              <a:rPr lang="nl-NL" baseline="0" dirty="0"/>
              <a:t> and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proportion</a:t>
            </a:r>
            <a:r>
              <a:rPr lang="nl-NL" baseline="0" dirty="0"/>
              <a:t> of </a:t>
            </a:r>
            <a:r>
              <a:rPr lang="nl-NL" baseline="0" dirty="0" err="1"/>
              <a:t>infected</a:t>
            </a:r>
            <a:r>
              <a:rPr lang="nl-NL" baseline="0" dirty="0"/>
              <a:t> partners </a:t>
            </a:r>
            <a:r>
              <a:rPr lang="nl-NL" baseline="0" dirty="0" err="1"/>
              <a:t>into</a:t>
            </a:r>
            <a:r>
              <a:rPr lang="nl-NL" baseline="0" dirty="0"/>
              <a:t> different look back </a:t>
            </a:r>
            <a:r>
              <a:rPr lang="nl-NL" baseline="0" dirty="0" err="1"/>
              <a:t>periods</a:t>
            </a:r>
            <a:r>
              <a:rPr lang="nl-NL" baseline="0" dirty="0"/>
              <a:t>.</a:t>
            </a:r>
          </a:p>
          <a:p>
            <a:endParaRPr lang="nl-NL" baseline="0" dirty="0"/>
          </a:p>
          <a:p>
            <a:r>
              <a:rPr lang="nl-NL" baseline="0" dirty="0" err="1"/>
              <a:t>When</a:t>
            </a:r>
            <a:r>
              <a:rPr lang="nl-NL" baseline="0" dirty="0"/>
              <a:t> </a:t>
            </a:r>
            <a:r>
              <a:rPr lang="nl-NL" baseline="0" dirty="0" err="1"/>
              <a:t>looking</a:t>
            </a:r>
            <a:r>
              <a:rPr lang="nl-NL" baseline="0" dirty="0"/>
              <a:t> at </a:t>
            </a:r>
            <a:r>
              <a:rPr lang="nl-NL" baseline="0" dirty="0" err="1"/>
              <a:t>individual</a:t>
            </a:r>
            <a:r>
              <a:rPr lang="nl-NL" baseline="0" dirty="0"/>
              <a:t> </a:t>
            </a:r>
            <a:r>
              <a:rPr lang="nl-NL" baseline="0" dirty="0" err="1"/>
              <a:t>effects</a:t>
            </a:r>
            <a:r>
              <a:rPr lang="nl-NL" baseline="0" dirty="0"/>
              <a:t> of PN – </a:t>
            </a:r>
            <a:r>
              <a:rPr lang="nl-NL" baseline="0" dirty="0" err="1"/>
              <a:t>finding</a:t>
            </a:r>
            <a:r>
              <a:rPr lang="nl-NL" baseline="0" dirty="0"/>
              <a:t> new cases  </a:t>
            </a:r>
            <a:r>
              <a:rPr lang="nl-NL" baseline="0" dirty="0" err="1"/>
              <a:t>who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treated</a:t>
            </a:r>
            <a:r>
              <a:rPr lang="nl-NL" baseline="0" dirty="0"/>
              <a:t> - </a:t>
            </a:r>
            <a:r>
              <a:rPr lang="nl-NL" baseline="0" dirty="0" err="1"/>
              <a:t>they</a:t>
            </a:r>
            <a:r>
              <a:rPr lang="nl-NL" baseline="0" dirty="0"/>
              <a:t> found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notifying</a:t>
            </a:r>
            <a:r>
              <a:rPr lang="nl-NL" baseline="0" dirty="0"/>
              <a:t> up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three</a:t>
            </a:r>
            <a:r>
              <a:rPr lang="nl-NL" baseline="0" dirty="0"/>
              <a:t> recent partners  </a:t>
            </a:r>
            <a:r>
              <a:rPr lang="nl-NL" baseline="0" dirty="0" err="1"/>
              <a:t>would</a:t>
            </a:r>
            <a:r>
              <a:rPr lang="nl-NL" baseline="0" dirty="0"/>
              <a:t> </a:t>
            </a:r>
            <a:r>
              <a:rPr lang="nl-NL" baseline="0" dirty="0" err="1"/>
              <a:t>find</a:t>
            </a:r>
            <a:r>
              <a:rPr lang="nl-NL" baseline="0" dirty="0"/>
              <a:t> a </a:t>
            </a:r>
            <a:r>
              <a:rPr lang="nl-NL" baseline="0" dirty="0" err="1"/>
              <a:t>Ct</a:t>
            </a:r>
            <a:r>
              <a:rPr lang="nl-NL" baseline="0" dirty="0"/>
              <a:t> </a:t>
            </a:r>
            <a:r>
              <a:rPr lang="nl-NL" baseline="0" dirty="0" err="1"/>
              <a:t>infection</a:t>
            </a:r>
            <a:r>
              <a:rPr lang="nl-NL" baseline="0" dirty="0"/>
              <a:t> </a:t>
            </a:r>
            <a:r>
              <a:rPr lang="nl-NL" baseline="0" dirty="0" err="1"/>
              <a:t>rate</a:t>
            </a:r>
            <a:r>
              <a:rPr lang="nl-NL" baseline="0" dirty="0"/>
              <a:t> </a:t>
            </a:r>
            <a:r>
              <a:rPr lang="nl-NL" baseline="0" dirty="0" err="1"/>
              <a:t>still</a:t>
            </a:r>
            <a:r>
              <a:rPr lang="nl-NL" baseline="0" dirty="0"/>
              <a:t> far </a:t>
            </a:r>
            <a:r>
              <a:rPr lang="nl-NL" baseline="0" dirty="0" err="1"/>
              <a:t>above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prevalence</a:t>
            </a:r>
            <a:r>
              <a:rPr lang="nl-NL" baseline="0" dirty="0"/>
              <a:t> of 3 %. </a:t>
            </a:r>
          </a:p>
          <a:p>
            <a:endParaRPr lang="nl-NL" baseline="0" dirty="0"/>
          </a:p>
          <a:p>
            <a:r>
              <a:rPr lang="nl-NL" baseline="0" dirty="0"/>
              <a:t>The </a:t>
            </a:r>
            <a:r>
              <a:rPr lang="nl-NL" baseline="0" dirty="0" err="1"/>
              <a:t>same</a:t>
            </a:r>
            <a:r>
              <a:rPr lang="nl-NL" baseline="0" dirty="0"/>
              <a:t> effect </a:t>
            </a:r>
            <a:r>
              <a:rPr lang="nl-NL" baseline="0" dirty="0" err="1"/>
              <a:t>would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achieved</a:t>
            </a:r>
            <a:r>
              <a:rPr lang="nl-NL" baseline="0" dirty="0"/>
              <a:t> </a:t>
            </a:r>
            <a:r>
              <a:rPr lang="nl-NL" baseline="0" dirty="0" err="1"/>
              <a:t>when</a:t>
            </a:r>
            <a:r>
              <a:rPr lang="nl-NL" baseline="0" dirty="0"/>
              <a:t> </a:t>
            </a:r>
            <a:r>
              <a:rPr lang="nl-NL" baseline="0" dirty="0" err="1"/>
              <a:t>tracing</a:t>
            </a:r>
            <a:r>
              <a:rPr lang="nl-NL" baseline="0" dirty="0"/>
              <a:t> as far back as 18 </a:t>
            </a:r>
            <a:r>
              <a:rPr lang="nl-NL" baseline="0" dirty="0" err="1"/>
              <a:t>months</a:t>
            </a:r>
            <a:r>
              <a:rPr lang="nl-NL" baseline="0" dirty="0"/>
              <a:t>. </a:t>
            </a:r>
          </a:p>
          <a:p>
            <a:r>
              <a:rPr lang="nl-NL" baseline="0" dirty="0"/>
              <a:t>In </a:t>
            </a:r>
            <a:r>
              <a:rPr lang="nl-NL" baseline="0" dirty="0" err="1"/>
              <a:t>international</a:t>
            </a:r>
            <a:r>
              <a:rPr lang="nl-NL" baseline="0" dirty="0"/>
              <a:t> </a:t>
            </a:r>
            <a:r>
              <a:rPr lang="nl-NL" baseline="0" dirty="0" err="1"/>
              <a:t>guidelines</a:t>
            </a:r>
            <a:r>
              <a:rPr lang="nl-NL" baseline="0" dirty="0"/>
              <a:t> a look back </a:t>
            </a:r>
            <a:r>
              <a:rPr lang="nl-NL" baseline="0" dirty="0" err="1"/>
              <a:t>period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6 </a:t>
            </a:r>
            <a:r>
              <a:rPr lang="nl-NL" baseline="0" dirty="0" err="1"/>
              <a:t>months</a:t>
            </a:r>
            <a:r>
              <a:rPr lang="nl-NL" baseline="0" dirty="0"/>
              <a:t> is </a:t>
            </a:r>
            <a:r>
              <a:rPr lang="nl-NL" baseline="0" dirty="0" err="1"/>
              <a:t>advised</a:t>
            </a:r>
            <a:r>
              <a:rPr lang="nl-NL" baseline="0" dirty="0"/>
              <a:t>. </a:t>
            </a:r>
            <a:r>
              <a:rPr lang="nl-NL" baseline="0" dirty="0" err="1"/>
              <a:t>This</a:t>
            </a:r>
            <a:r>
              <a:rPr lang="nl-NL" baseline="0" dirty="0"/>
              <a:t> </a:t>
            </a:r>
            <a:r>
              <a:rPr lang="nl-NL" baseline="0" dirty="0" err="1"/>
              <a:t>gives</a:t>
            </a:r>
            <a:r>
              <a:rPr lang="nl-NL" baseline="0" dirty="0"/>
              <a:t> a </a:t>
            </a:r>
            <a:r>
              <a:rPr lang="nl-NL" baseline="0" dirty="0" err="1"/>
              <a:t>much</a:t>
            </a:r>
            <a:r>
              <a:rPr lang="nl-NL" baseline="0" dirty="0"/>
              <a:t> </a:t>
            </a:r>
            <a:r>
              <a:rPr lang="nl-NL" baseline="0" dirty="0" err="1"/>
              <a:t>higher</a:t>
            </a:r>
            <a:r>
              <a:rPr lang="nl-NL" baseline="0" dirty="0"/>
              <a:t> </a:t>
            </a:r>
            <a:r>
              <a:rPr lang="nl-NL" baseline="0" dirty="0" err="1"/>
              <a:t>positivity</a:t>
            </a:r>
            <a:r>
              <a:rPr lang="nl-NL" baseline="0" dirty="0"/>
              <a:t> in Partners – and </a:t>
            </a:r>
            <a:r>
              <a:rPr lang="nl-NL" baseline="0" dirty="0" err="1"/>
              <a:t>probably</a:t>
            </a:r>
            <a:r>
              <a:rPr lang="nl-NL" baseline="0" dirty="0"/>
              <a:t> </a:t>
            </a:r>
            <a:r>
              <a:rPr lang="nl-NL" baseline="0" dirty="0" err="1"/>
              <a:t>also</a:t>
            </a:r>
            <a:r>
              <a:rPr lang="nl-NL" baseline="0" dirty="0"/>
              <a:t> a </a:t>
            </a:r>
            <a:r>
              <a:rPr lang="nl-NL" baseline="0" dirty="0" err="1"/>
              <a:t>higher</a:t>
            </a:r>
            <a:r>
              <a:rPr lang="nl-NL" baseline="0" dirty="0"/>
              <a:t> </a:t>
            </a:r>
            <a:r>
              <a:rPr lang="nl-NL" baseline="0" dirty="0" err="1"/>
              <a:t>feasibility</a:t>
            </a:r>
            <a:r>
              <a:rPr lang="nl-NL" baseline="0" dirty="0"/>
              <a:t>. </a:t>
            </a:r>
          </a:p>
          <a:p>
            <a:endParaRPr lang="nl-NL" baseline="0" dirty="0"/>
          </a:p>
          <a:p>
            <a:r>
              <a:rPr lang="nl-NL" baseline="0" dirty="0"/>
              <a:t>The </a:t>
            </a:r>
            <a:r>
              <a:rPr lang="nl-NL" baseline="0" dirty="0" err="1"/>
              <a:t>aim</a:t>
            </a:r>
            <a:r>
              <a:rPr lang="nl-NL" baseline="0" dirty="0"/>
              <a:t> of PN at </a:t>
            </a:r>
            <a:r>
              <a:rPr lang="nl-NL" baseline="0" dirty="0" err="1"/>
              <a:t>population</a:t>
            </a:r>
            <a:r>
              <a:rPr lang="nl-NL" baseline="0" dirty="0"/>
              <a:t> level is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dirty="0" err="1"/>
              <a:t>Prevent</a:t>
            </a:r>
            <a:r>
              <a:rPr lang="nl-NL" dirty="0"/>
              <a:t> </a:t>
            </a:r>
            <a:r>
              <a:rPr lang="nl-NL" dirty="0" err="1"/>
              <a:t>onward</a:t>
            </a:r>
            <a:r>
              <a:rPr lang="nl-NL" dirty="0"/>
              <a:t> transmission &amp; </a:t>
            </a:r>
            <a:r>
              <a:rPr lang="nl-NL" dirty="0" err="1"/>
              <a:t>Reduce</a:t>
            </a:r>
            <a:r>
              <a:rPr lang="nl-NL" dirty="0"/>
              <a:t> overall </a:t>
            </a:r>
            <a:r>
              <a:rPr lang="nl-NL" dirty="0" err="1"/>
              <a:t>prevalence</a:t>
            </a:r>
            <a:r>
              <a:rPr lang="nl-NL" dirty="0"/>
              <a:t>. </a:t>
            </a:r>
          </a:p>
          <a:p>
            <a:r>
              <a:rPr lang="nl-NL" baseline="0" dirty="0" err="1"/>
              <a:t>They</a:t>
            </a:r>
            <a:r>
              <a:rPr lang="nl-NL" baseline="0" dirty="0"/>
              <a:t> found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strongest</a:t>
            </a:r>
            <a:r>
              <a:rPr lang="nl-NL" baseline="0" dirty="0"/>
              <a:t> effect on </a:t>
            </a:r>
            <a:r>
              <a:rPr lang="nl-NL" baseline="0" dirty="0" err="1"/>
              <a:t>population</a:t>
            </a:r>
            <a:r>
              <a:rPr lang="nl-NL" baseline="0" dirty="0"/>
              <a:t> effect was found </a:t>
            </a:r>
            <a:r>
              <a:rPr lang="nl-NL" baseline="0" dirty="0" err="1"/>
              <a:t>by</a:t>
            </a:r>
            <a:r>
              <a:rPr lang="nl-NL" baseline="0" dirty="0"/>
              <a:t> </a:t>
            </a:r>
            <a:r>
              <a:rPr lang="nl-NL" baseline="0" dirty="0" err="1"/>
              <a:t>notiying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most recent partner.</a:t>
            </a:r>
          </a:p>
          <a:p>
            <a:endParaRPr lang="nl-NL" baseline="0" dirty="0"/>
          </a:p>
          <a:p>
            <a:r>
              <a:rPr lang="nl-NL" baseline="0" dirty="0" err="1"/>
              <a:t>So</a:t>
            </a:r>
            <a:r>
              <a:rPr lang="nl-NL" baseline="0" dirty="0"/>
              <a:t> </a:t>
            </a:r>
            <a:r>
              <a:rPr lang="nl-NL" baseline="0" dirty="0" err="1"/>
              <a:t>how</a:t>
            </a:r>
            <a:r>
              <a:rPr lang="nl-NL" baseline="0" dirty="0"/>
              <a:t> </a:t>
            </a:r>
            <a:r>
              <a:rPr lang="nl-NL" baseline="0" dirty="0" err="1"/>
              <a:t>should</a:t>
            </a:r>
            <a:r>
              <a:rPr lang="nl-NL" baseline="0" dirty="0"/>
              <a:t> we go forward </a:t>
            </a:r>
            <a:r>
              <a:rPr lang="nl-NL" baseline="0" dirty="0" err="1"/>
              <a:t>with</a:t>
            </a:r>
            <a:r>
              <a:rPr lang="nl-NL" baseline="0" dirty="0"/>
              <a:t> CT </a:t>
            </a:r>
            <a:r>
              <a:rPr lang="nl-NL" baseline="0" dirty="0" err="1"/>
              <a:t>notification</a:t>
            </a:r>
            <a:r>
              <a:rPr lang="nl-NL" baseline="0" dirty="0"/>
              <a:t>. </a:t>
            </a:r>
          </a:p>
          <a:p>
            <a:r>
              <a:rPr lang="nl-NL" baseline="0" dirty="0" err="1"/>
              <a:t>If</a:t>
            </a:r>
            <a:r>
              <a:rPr lang="nl-NL" baseline="0" dirty="0"/>
              <a:t> we </a:t>
            </a:r>
            <a:r>
              <a:rPr lang="nl-NL" baseline="0" dirty="0" err="1"/>
              <a:t>just</a:t>
            </a:r>
            <a:r>
              <a:rPr lang="nl-NL" baseline="0" dirty="0"/>
              <a:t> </a:t>
            </a:r>
            <a:r>
              <a:rPr lang="nl-NL" baseline="0" dirty="0" err="1"/>
              <a:t>treat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current</a:t>
            </a:r>
            <a:r>
              <a:rPr lang="nl-NL" baseline="0" dirty="0"/>
              <a:t> partner – </a:t>
            </a:r>
            <a:r>
              <a:rPr lang="nl-NL" baseline="0" dirty="0" err="1"/>
              <a:t>would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</a:t>
            </a:r>
            <a:r>
              <a:rPr lang="nl-NL" baseline="0" dirty="0" err="1"/>
              <a:t>not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done</a:t>
            </a:r>
            <a:r>
              <a:rPr lang="nl-NL" baseline="0" dirty="0"/>
              <a:t>? </a:t>
            </a:r>
          </a:p>
          <a:p>
            <a:endParaRPr lang="nl-NL" baseline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5AE25F-83E4-4F83-8EDE-C6A7187F5A40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2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PN </a:t>
            </a:r>
            <a:r>
              <a:rPr lang="nl-NL" dirty="0" err="1"/>
              <a:t>aims</a:t>
            </a:r>
            <a:r>
              <a:rPr lang="nl-NL" dirty="0"/>
              <a:t> at </a:t>
            </a:r>
            <a:r>
              <a:rPr lang="nl-NL" dirty="0" err="1"/>
              <a:t>preventing</a:t>
            </a:r>
            <a:r>
              <a:rPr lang="nl-NL" baseline="0" dirty="0"/>
              <a:t> </a:t>
            </a:r>
            <a:r>
              <a:rPr lang="nl-NL" baseline="0" dirty="0" err="1"/>
              <a:t>reinfection</a:t>
            </a:r>
            <a:r>
              <a:rPr lang="nl-NL" baseline="0" dirty="0"/>
              <a:t> </a:t>
            </a:r>
            <a:r>
              <a:rPr lang="nl-NL" baseline="0" dirty="0" err="1"/>
              <a:t>by</a:t>
            </a:r>
            <a:r>
              <a:rPr lang="nl-NL" baseline="0" dirty="0"/>
              <a:t> </a:t>
            </a:r>
            <a:r>
              <a:rPr lang="nl-NL" baseline="0" dirty="0" err="1"/>
              <a:t>an</a:t>
            </a:r>
            <a:r>
              <a:rPr lang="nl-NL" baseline="0" dirty="0"/>
              <a:t> </a:t>
            </a:r>
            <a:r>
              <a:rPr lang="nl-NL" baseline="0" dirty="0" err="1"/>
              <a:t>untreated</a:t>
            </a:r>
            <a:r>
              <a:rPr lang="nl-NL" baseline="0" dirty="0"/>
              <a:t> partner (</a:t>
            </a:r>
            <a:r>
              <a:rPr lang="nl-NL" baseline="0" dirty="0" err="1"/>
              <a:t>individual</a:t>
            </a:r>
            <a:r>
              <a:rPr lang="nl-NL" baseline="0" dirty="0"/>
              <a:t> </a:t>
            </a:r>
            <a:r>
              <a:rPr lang="nl-NL" baseline="0" dirty="0" err="1"/>
              <a:t>aim</a:t>
            </a:r>
            <a:r>
              <a:rPr lang="nl-NL" baseline="0" dirty="0"/>
              <a:t>)  and at </a:t>
            </a:r>
            <a:r>
              <a:rPr lang="nl-NL" baseline="0" dirty="0" err="1"/>
              <a:t>interrupting</a:t>
            </a:r>
            <a:r>
              <a:rPr lang="nl-NL" baseline="0" dirty="0"/>
              <a:t> further transmission.</a:t>
            </a:r>
          </a:p>
          <a:p>
            <a:r>
              <a:rPr lang="nl-NL" baseline="0" dirty="0"/>
              <a:t>Partners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warned</a:t>
            </a:r>
            <a:r>
              <a:rPr lang="nl-NL" baseline="0" dirty="0"/>
              <a:t> </a:t>
            </a:r>
            <a:r>
              <a:rPr lang="nl-NL" baseline="0" dirty="0" err="1"/>
              <a:t>by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index </a:t>
            </a:r>
            <a:r>
              <a:rPr lang="nl-NL" baseline="0" dirty="0" err="1"/>
              <a:t>patient</a:t>
            </a:r>
            <a:r>
              <a:rPr lang="nl-NL" baseline="0" dirty="0"/>
              <a:t> </a:t>
            </a:r>
            <a:r>
              <a:rPr lang="nl-NL" baseline="0" dirty="0" err="1"/>
              <a:t>personally</a:t>
            </a:r>
            <a:r>
              <a:rPr lang="nl-NL" baseline="0" dirty="0"/>
              <a:t>, </a:t>
            </a:r>
            <a:r>
              <a:rPr lang="nl-NL" baseline="0" dirty="0" err="1"/>
              <a:t>by</a:t>
            </a:r>
            <a:r>
              <a:rPr lang="nl-NL" baseline="0" dirty="0"/>
              <a:t> </a:t>
            </a:r>
            <a:r>
              <a:rPr lang="nl-NL" baseline="0" dirty="0" err="1"/>
              <a:t>phone</a:t>
            </a:r>
            <a:r>
              <a:rPr lang="nl-NL" baseline="0" dirty="0"/>
              <a:t>, </a:t>
            </a:r>
            <a:r>
              <a:rPr lang="nl-NL" baseline="0" dirty="0" err="1"/>
              <a:t>by</a:t>
            </a:r>
            <a:r>
              <a:rPr lang="nl-NL" baseline="0" dirty="0"/>
              <a:t> a contactcard or sms/email.</a:t>
            </a:r>
          </a:p>
          <a:p>
            <a:endParaRPr lang="nl-NL" baseline="0" dirty="0"/>
          </a:p>
          <a:p>
            <a:r>
              <a:rPr lang="nl-NL" baseline="0" dirty="0"/>
              <a:t>Partner </a:t>
            </a:r>
            <a:r>
              <a:rPr lang="nl-NL" baseline="0" dirty="0" err="1"/>
              <a:t>ought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tested</a:t>
            </a:r>
            <a:r>
              <a:rPr lang="nl-NL" baseline="0" dirty="0"/>
              <a:t> and </a:t>
            </a:r>
            <a:r>
              <a:rPr lang="nl-NL" baseline="0" dirty="0" err="1"/>
              <a:t>treated</a:t>
            </a:r>
            <a:r>
              <a:rPr lang="nl-NL" baseline="0" dirty="0"/>
              <a:t> </a:t>
            </a:r>
            <a:r>
              <a:rPr lang="nl-NL" baseline="0" dirty="0" err="1"/>
              <a:t>if</a:t>
            </a:r>
            <a:r>
              <a:rPr lang="nl-NL" baseline="0" dirty="0"/>
              <a:t> </a:t>
            </a:r>
            <a:r>
              <a:rPr lang="nl-NL" baseline="0" dirty="0" err="1"/>
              <a:t>indicated</a:t>
            </a:r>
            <a:r>
              <a:rPr lang="nl-NL" baseline="0" dirty="0"/>
              <a:t>.</a:t>
            </a:r>
          </a:p>
          <a:p>
            <a:endParaRPr lang="nl-NL" baseline="0" dirty="0"/>
          </a:p>
          <a:p>
            <a:r>
              <a:rPr lang="nl-NL" baseline="0" dirty="0"/>
              <a:t>Most of </a:t>
            </a:r>
            <a:r>
              <a:rPr lang="nl-NL" baseline="0" dirty="0" err="1"/>
              <a:t>you</a:t>
            </a:r>
            <a:r>
              <a:rPr lang="nl-NL" baseline="0" dirty="0"/>
              <a:t> </a:t>
            </a:r>
            <a:r>
              <a:rPr lang="nl-NL" baseline="0" dirty="0" err="1"/>
              <a:t>will</a:t>
            </a:r>
            <a:r>
              <a:rPr lang="nl-NL" baseline="0" dirty="0"/>
              <a:t> </a:t>
            </a:r>
            <a:r>
              <a:rPr lang="nl-NL" baseline="0" dirty="0" err="1"/>
              <a:t>experience</a:t>
            </a:r>
            <a:r>
              <a:rPr lang="nl-NL" baseline="0" dirty="0"/>
              <a:t> </a:t>
            </a:r>
            <a:r>
              <a:rPr lang="nl-NL" baseline="0" dirty="0" err="1"/>
              <a:t>limited</a:t>
            </a:r>
            <a:r>
              <a:rPr lang="nl-NL" baseline="0" dirty="0"/>
              <a:t> time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partnernotification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chlamydia and </a:t>
            </a:r>
            <a:r>
              <a:rPr lang="nl-NL" baseline="0" dirty="0" err="1"/>
              <a:t>usually</a:t>
            </a:r>
            <a:r>
              <a:rPr lang="nl-NL" baseline="0" dirty="0"/>
              <a:t> </a:t>
            </a:r>
            <a:r>
              <a:rPr lang="nl-NL" baseline="0" dirty="0" err="1"/>
              <a:t>notification</a:t>
            </a:r>
            <a:r>
              <a:rPr lang="nl-NL" baseline="0" dirty="0"/>
              <a:t> is </a:t>
            </a:r>
            <a:r>
              <a:rPr lang="nl-NL" baseline="0" dirty="0" err="1"/>
              <a:t>left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patient</a:t>
            </a:r>
            <a:r>
              <a:rPr lang="nl-NL" baseline="0" dirty="0"/>
              <a:t>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5AE25F-83E4-4F83-8EDE-C6A7187F5A40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04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US </a:t>
            </a:r>
            <a:r>
              <a:rPr lang="nl-NL" dirty="0" err="1"/>
              <a:t>Expedited</a:t>
            </a:r>
            <a:r>
              <a:rPr lang="nl-NL" baseline="0" dirty="0"/>
              <a:t> partner </a:t>
            </a:r>
            <a:r>
              <a:rPr lang="nl-NL" baseline="0" dirty="0" err="1"/>
              <a:t>therapy</a:t>
            </a:r>
            <a:r>
              <a:rPr lang="nl-NL" baseline="0" dirty="0"/>
              <a:t> is </a:t>
            </a:r>
            <a:r>
              <a:rPr lang="nl-NL" baseline="0" dirty="0" err="1"/>
              <a:t>widely</a:t>
            </a:r>
            <a:r>
              <a:rPr lang="nl-NL" baseline="0" dirty="0"/>
              <a:t> </a:t>
            </a:r>
            <a:r>
              <a:rPr lang="nl-NL" baseline="0" dirty="0" err="1"/>
              <a:t>persmissible</a:t>
            </a:r>
            <a:r>
              <a:rPr lang="nl-NL" baseline="0" dirty="0"/>
              <a:t>,</a:t>
            </a:r>
          </a:p>
          <a:p>
            <a:r>
              <a:rPr lang="nl-NL" baseline="0" dirty="0"/>
              <a:t>Partner treatment is </a:t>
            </a:r>
            <a:r>
              <a:rPr lang="nl-NL" baseline="0" dirty="0" err="1"/>
              <a:t>provided</a:t>
            </a:r>
            <a:r>
              <a:rPr lang="nl-NL" baseline="0" dirty="0"/>
              <a:t> without contact </a:t>
            </a:r>
            <a:r>
              <a:rPr lang="nl-NL" baseline="0" dirty="0" err="1"/>
              <a:t>with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partner, </a:t>
            </a:r>
            <a:r>
              <a:rPr lang="nl-NL" baseline="0" dirty="0" err="1"/>
              <a:t>either</a:t>
            </a:r>
            <a:r>
              <a:rPr lang="nl-NL" baseline="0" dirty="0"/>
              <a:t> </a:t>
            </a:r>
            <a:r>
              <a:rPr lang="nl-NL" baseline="0" dirty="0" err="1"/>
              <a:t>by</a:t>
            </a:r>
            <a:r>
              <a:rPr lang="nl-NL" baseline="0" dirty="0"/>
              <a:t> </a:t>
            </a:r>
            <a:r>
              <a:rPr lang="nl-NL" baseline="0" dirty="0" err="1"/>
              <a:t>handing</a:t>
            </a:r>
            <a:r>
              <a:rPr lang="nl-NL" baseline="0" dirty="0"/>
              <a:t> out </a:t>
            </a:r>
            <a:r>
              <a:rPr lang="nl-NL" baseline="0" dirty="0" err="1"/>
              <a:t>medication</a:t>
            </a:r>
            <a:r>
              <a:rPr lang="nl-NL" baseline="0" dirty="0"/>
              <a:t> or a </a:t>
            </a:r>
            <a:r>
              <a:rPr lang="nl-NL" baseline="0" dirty="0" err="1"/>
              <a:t>prescription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partner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index case. 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5AE25F-83E4-4F83-8EDE-C6A7187F5A40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00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</a:t>
            </a:r>
            <a:r>
              <a:rPr lang="nl-NL" baseline="0" dirty="0"/>
              <a:t> </a:t>
            </a:r>
            <a:r>
              <a:rPr lang="nl-NL" baseline="0" dirty="0" err="1"/>
              <a:t>metaanalysis</a:t>
            </a:r>
            <a:r>
              <a:rPr lang="nl-NL" baseline="0" dirty="0"/>
              <a:t> found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looking</a:t>
            </a:r>
            <a:r>
              <a:rPr lang="nl-NL" dirty="0"/>
              <a:t> at </a:t>
            </a:r>
            <a:r>
              <a:rPr lang="nl-NL" dirty="0" err="1"/>
              <a:t>reduction</a:t>
            </a:r>
            <a:r>
              <a:rPr lang="nl-NL" dirty="0"/>
              <a:t> of </a:t>
            </a:r>
            <a:r>
              <a:rPr lang="nl-NL" dirty="0" err="1"/>
              <a:t>reinfection</a:t>
            </a:r>
            <a:r>
              <a:rPr lang="nl-NL" dirty="0"/>
              <a:t> in index cases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curable</a:t>
            </a:r>
            <a:r>
              <a:rPr lang="nl-NL" dirty="0"/>
              <a:t> </a:t>
            </a:r>
            <a:r>
              <a:rPr lang="nl-NL" dirty="0" err="1"/>
              <a:t>STI’s</a:t>
            </a:r>
            <a:r>
              <a:rPr lang="nl-NL" dirty="0"/>
              <a:t> </a:t>
            </a:r>
          </a:p>
          <a:p>
            <a:r>
              <a:rPr lang="nl-NL" dirty="0"/>
              <a:t>EPT was more </a:t>
            </a:r>
            <a:r>
              <a:rPr lang="nl-NL" dirty="0" err="1"/>
              <a:t>effective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referral</a:t>
            </a:r>
            <a:r>
              <a:rPr lang="nl-NL" dirty="0"/>
              <a:t> </a:t>
            </a:r>
          </a:p>
          <a:p>
            <a:endParaRPr lang="nl-NL" dirty="0"/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looked</a:t>
            </a:r>
            <a:r>
              <a:rPr lang="nl-NL" baseline="0" dirty="0"/>
              <a:t> at studies </a:t>
            </a:r>
            <a:r>
              <a:rPr lang="nl-NL" baseline="0" dirty="0" err="1"/>
              <a:t>who</a:t>
            </a:r>
            <a:r>
              <a:rPr lang="nl-NL" baseline="0" dirty="0"/>
              <a:t> </a:t>
            </a:r>
            <a:r>
              <a:rPr lang="nl-NL" baseline="0" dirty="0" err="1"/>
              <a:t>used</a:t>
            </a:r>
            <a:r>
              <a:rPr lang="nl-NL" baseline="0" dirty="0"/>
              <a:t> </a:t>
            </a:r>
            <a:r>
              <a:rPr lang="nl-NL" baseline="0" dirty="0" err="1"/>
              <a:t>enhanced</a:t>
            </a:r>
            <a:r>
              <a:rPr lang="nl-NL" baseline="0" dirty="0"/>
              <a:t> </a:t>
            </a:r>
            <a:r>
              <a:rPr lang="nl-NL" baseline="0" dirty="0" err="1"/>
              <a:t>Partnernotification</a:t>
            </a:r>
            <a:r>
              <a:rPr lang="nl-NL" baseline="0" dirty="0"/>
              <a:t>, </a:t>
            </a:r>
            <a:r>
              <a:rPr lang="nl-NL" baseline="0" dirty="0" err="1"/>
              <a:t>where</a:t>
            </a:r>
            <a:r>
              <a:rPr lang="nl-NL" baseline="0" dirty="0"/>
              <a:t> </a:t>
            </a:r>
            <a:r>
              <a:rPr lang="nl-NL" sz="2000" dirty="0">
                <a:solidFill>
                  <a:srgbClr val="0070C0"/>
                </a:solidFill>
              </a:rPr>
              <a:t>Intensive counseling was </a:t>
            </a:r>
            <a:r>
              <a:rPr lang="nl-NL" sz="2000" dirty="0" err="1">
                <a:solidFill>
                  <a:srgbClr val="0070C0"/>
                </a:solidFill>
              </a:rPr>
              <a:t>used</a:t>
            </a:r>
            <a:r>
              <a:rPr lang="nl-NL" sz="2000" dirty="0">
                <a:solidFill>
                  <a:srgbClr val="0070C0"/>
                </a:solidFill>
              </a:rPr>
              <a:t>, or </a:t>
            </a:r>
            <a:r>
              <a:rPr lang="nl-NL" sz="2000" dirty="0" err="1">
                <a:solidFill>
                  <a:srgbClr val="0070C0"/>
                </a:solidFill>
              </a:rPr>
              <a:t>booklets</a:t>
            </a:r>
            <a:r>
              <a:rPr lang="nl-NL" sz="2000" dirty="0">
                <a:solidFill>
                  <a:srgbClr val="0070C0"/>
                </a:solidFill>
              </a:rPr>
              <a:t> and information</a:t>
            </a:r>
            <a:r>
              <a:rPr lang="nl-NL" sz="2000" baseline="0" dirty="0">
                <a:solidFill>
                  <a:srgbClr val="0070C0"/>
                </a:solidFill>
              </a:rPr>
              <a:t> </a:t>
            </a:r>
            <a:r>
              <a:rPr lang="nl-NL" sz="2000" baseline="0" dirty="0" err="1">
                <a:solidFill>
                  <a:srgbClr val="0070C0"/>
                </a:solidFill>
              </a:rPr>
              <a:t>material</a:t>
            </a:r>
            <a:r>
              <a:rPr lang="nl-NL" sz="2000" baseline="0" dirty="0">
                <a:solidFill>
                  <a:srgbClr val="0070C0"/>
                </a:solidFill>
              </a:rPr>
              <a:t> in websites was </a:t>
            </a:r>
            <a:r>
              <a:rPr lang="nl-NL" sz="2000" baseline="0" dirty="0" err="1">
                <a:solidFill>
                  <a:srgbClr val="0070C0"/>
                </a:solidFill>
              </a:rPr>
              <a:t>provided</a:t>
            </a:r>
            <a:r>
              <a:rPr lang="nl-NL" sz="2000" baseline="0" dirty="0">
                <a:solidFill>
                  <a:srgbClr val="0070C0"/>
                </a:solidFill>
              </a:rPr>
              <a:t>, or </a:t>
            </a:r>
            <a:r>
              <a:rPr lang="nl-NL" sz="2000" baseline="0" dirty="0" err="1">
                <a:solidFill>
                  <a:srgbClr val="0070C0"/>
                </a:solidFill>
              </a:rPr>
              <a:t>where</a:t>
            </a:r>
            <a:r>
              <a:rPr lang="nl-NL" sz="2000" baseline="0" dirty="0">
                <a:solidFill>
                  <a:srgbClr val="0070C0"/>
                </a:solidFill>
              </a:rPr>
              <a:t> testkits </a:t>
            </a:r>
            <a:r>
              <a:rPr lang="nl-NL" sz="2000" baseline="0" dirty="0" err="1">
                <a:solidFill>
                  <a:srgbClr val="0070C0"/>
                </a:solidFill>
              </a:rPr>
              <a:t>were</a:t>
            </a:r>
            <a:r>
              <a:rPr lang="nl-NL" sz="2000" baseline="0" dirty="0">
                <a:solidFill>
                  <a:srgbClr val="0070C0"/>
                </a:solidFill>
              </a:rPr>
              <a:t> </a:t>
            </a:r>
            <a:r>
              <a:rPr lang="nl-NL" sz="2000" baseline="0" dirty="0" err="1">
                <a:solidFill>
                  <a:srgbClr val="0070C0"/>
                </a:solidFill>
              </a:rPr>
              <a:t>given</a:t>
            </a:r>
            <a:r>
              <a:rPr lang="nl-NL" sz="2000" baseline="0" dirty="0">
                <a:solidFill>
                  <a:srgbClr val="0070C0"/>
                </a:solidFill>
              </a:rPr>
              <a:t> </a:t>
            </a:r>
            <a:r>
              <a:rPr lang="nl-NL" sz="2000" baseline="0" dirty="0" err="1">
                <a:solidFill>
                  <a:srgbClr val="0070C0"/>
                </a:solidFill>
              </a:rPr>
              <a:t>to</a:t>
            </a:r>
            <a:r>
              <a:rPr lang="nl-NL" sz="2000" baseline="0" dirty="0">
                <a:solidFill>
                  <a:srgbClr val="0070C0"/>
                </a:solidFill>
              </a:rPr>
              <a:t> partners.</a:t>
            </a:r>
          </a:p>
          <a:p>
            <a:pPr marL="0" lvl="4" indent="0">
              <a:buFont typeface="Arial" panose="020B0604020202020204" pitchFamily="34" charset="0"/>
              <a:buNone/>
            </a:pPr>
            <a:r>
              <a:rPr lang="nl-NL" sz="2000" baseline="0" dirty="0" err="1">
                <a:solidFill>
                  <a:srgbClr val="0070C0"/>
                </a:solidFill>
              </a:rPr>
              <a:t>They</a:t>
            </a:r>
            <a:r>
              <a:rPr lang="nl-NL" sz="2000" baseline="0" dirty="0">
                <a:solidFill>
                  <a:srgbClr val="0070C0"/>
                </a:solidFill>
              </a:rPr>
              <a:t> found no </a:t>
            </a:r>
            <a:r>
              <a:rPr lang="nl-NL" sz="2000" baseline="0" dirty="0" err="1">
                <a:solidFill>
                  <a:srgbClr val="0070C0"/>
                </a:solidFill>
              </a:rPr>
              <a:t>evidence</a:t>
            </a:r>
            <a:r>
              <a:rPr lang="nl-NL" sz="2000" baseline="0" dirty="0">
                <a:solidFill>
                  <a:srgbClr val="0070C0"/>
                </a:solidFill>
              </a:rPr>
              <a:t> </a:t>
            </a:r>
            <a:r>
              <a:rPr lang="nl-NL" sz="2000" baseline="0" dirty="0" err="1">
                <a:solidFill>
                  <a:srgbClr val="0070C0"/>
                </a:solidFill>
              </a:rPr>
              <a:t>that</a:t>
            </a:r>
            <a:r>
              <a:rPr lang="nl-NL" sz="2000" baseline="0" dirty="0">
                <a:solidFill>
                  <a:srgbClr val="0070C0"/>
                </a:solidFill>
              </a:rPr>
              <a:t> </a:t>
            </a:r>
            <a:r>
              <a:rPr lang="nl-NL" sz="2000" dirty="0"/>
              <a:t>EPT was </a:t>
            </a:r>
            <a:r>
              <a:rPr lang="nl-NL" sz="2000" dirty="0" err="1"/>
              <a:t>better</a:t>
            </a:r>
            <a:r>
              <a:rPr lang="nl-NL" sz="2000" dirty="0"/>
              <a:t> </a:t>
            </a:r>
            <a:r>
              <a:rPr lang="nl-NL" sz="2000" dirty="0" err="1">
                <a:solidFill>
                  <a:schemeClr val="tx1"/>
                </a:solidFill>
              </a:rPr>
              <a:t>than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 err="1">
                <a:solidFill>
                  <a:schemeClr val="tx1"/>
                </a:solidFill>
              </a:rPr>
              <a:t>enhanced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 err="1">
                <a:solidFill>
                  <a:schemeClr val="tx1"/>
                </a:solidFill>
              </a:rPr>
              <a:t>patient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 err="1"/>
              <a:t>referral</a:t>
            </a:r>
            <a:r>
              <a:rPr lang="nl-NL" sz="2000" dirty="0"/>
              <a:t>. </a:t>
            </a:r>
          </a:p>
          <a:p>
            <a:pPr marL="0" lvl="4" indent="0">
              <a:buFont typeface="Arial" panose="020B0604020202020204" pitchFamily="34" charset="0"/>
              <a:buNone/>
            </a:pP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C3BD4A-D8FD-44CD-85C0-109A4189B232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87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Claudia </a:t>
            </a:r>
            <a:r>
              <a:rPr lang="nl-NL" dirty="0" err="1"/>
              <a:t>Estcourts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 is </a:t>
            </a:r>
            <a:r>
              <a:rPr lang="nl-NL" dirty="0" err="1"/>
              <a:t>studying</a:t>
            </a:r>
            <a:r>
              <a:rPr lang="nl-NL" baseline="0" dirty="0"/>
              <a:t> APT.</a:t>
            </a:r>
          </a:p>
          <a:p>
            <a:r>
              <a:rPr lang="nl-NL" baseline="0" dirty="0"/>
              <a:t>In APT </a:t>
            </a:r>
            <a:r>
              <a:rPr lang="nl-NL" baseline="0" dirty="0" err="1"/>
              <a:t>the</a:t>
            </a:r>
            <a:r>
              <a:rPr lang="nl-NL" baseline="0" dirty="0"/>
              <a:t> health care provider does </a:t>
            </a:r>
            <a:r>
              <a:rPr lang="nl-NL" baseline="0" dirty="0" err="1"/>
              <a:t>seek</a:t>
            </a:r>
            <a:r>
              <a:rPr lang="nl-NL" baseline="0" dirty="0"/>
              <a:t> contact </a:t>
            </a:r>
            <a:r>
              <a:rPr lang="nl-NL" baseline="0" dirty="0" err="1"/>
              <a:t>with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partner –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example</a:t>
            </a:r>
            <a:r>
              <a:rPr lang="nl-NL" baseline="0" dirty="0"/>
              <a:t> </a:t>
            </a:r>
            <a:r>
              <a:rPr lang="nl-NL" baseline="0" dirty="0" err="1"/>
              <a:t>by</a:t>
            </a:r>
            <a:r>
              <a:rPr lang="nl-NL" baseline="0" dirty="0"/>
              <a:t> </a:t>
            </a:r>
            <a:r>
              <a:rPr lang="nl-NL" baseline="0" dirty="0" err="1"/>
              <a:t>phone</a:t>
            </a:r>
            <a:r>
              <a:rPr lang="nl-NL" baseline="0" dirty="0"/>
              <a:t>, checks </a:t>
            </a:r>
            <a:r>
              <a:rPr lang="nl-NL" baseline="0" dirty="0" err="1"/>
              <a:t>allergies</a:t>
            </a:r>
            <a:r>
              <a:rPr lang="nl-NL" baseline="0" dirty="0"/>
              <a:t> and </a:t>
            </a:r>
            <a:r>
              <a:rPr lang="nl-NL" baseline="0" dirty="0" err="1"/>
              <a:t>interactions</a:t>
            </a:r>
            <a:r>
              <a:rPr lang="nl-NL" baseline="0" dirty="0"/>
              <a:t>, and </a:t>
            </a:r>
            <a:r>
              <a:rPr lang="nl-NL" baseline="0" dirty="0" err="1"/>
              <a:t>the</a:t>
            </a:r>
            <a:r>
              <a:rPr lang="nl-NL" baseline="0" dirty="0"/>
              <a:t> partner </a:t>
            </a:r>
            <a:r>
              <a:rPr lang="nl-NL" baseline="0" dirty="0" err="1"/>
              <a:t>can</a:t>
            </a:r>
            <a:r>
              <a:rPr lang="nl-NL" baseline="0" dirty="0"/>
              <a:t> get a </a:t>
            </a:r>
            <a:r>
              <a:rPr lang="nl-NL" baseline="0" dirty="0" err="1"/>
              <a:t>prescription</a:t>
            </a:r>
            <a:r>
              <a:rPr lang="nl-NL" baseline="0" dirty="0"/>
              <a:t> of collect </a:t>
            </a:r>
            <a:r>
              <a:rPr lang="nl-NL" baseline="0" dirty="0" err="1"/>
              <a:t>medication</a:t>
            </a:r>
            <a:r>
              <a:rPr lang="nl-NL" baseline="0" dirty="0"/>
              <a:t> at a </a:t>
            </a:r>
            <a:r>
              <a:rPr lang="nl-NL" baseline="0" dirty="0" err="1"/>
              <a:t>pharmacy</a:t>
            </a:r>
            <a:r>
              <a:rPr lang="nl-NL" baseline="0" dirty="0"/>
              <a:t>.</a:t>
            </a:r>
          </a:p>
          <a:p>
            <a:r>
              <a:rPr lang="nl-NL" baseline="0" dirty="0" err="1"/>
              <a:t>They</a:t>
            </a:r>
            <a:r>
              <a:rPr lang="nl-NL" baseline="0" dirty="0"/>
              <a:t> </a:t>
            </a:r>
            <a:r>
              <a:rPr lang="nl-NL" baseline="0" dirty="0" err="1"/>
              <a:t>fount</a:t>
            </a:r>
            <a:r>
              <a:rPr lang="nl-NL" baseline="0" dirty="0"/>
              <a:t> a </a:t>
            </a:r>
            <a:r>
              <a:rPr lang="nl-NL" baseline="0" dirty="0" err="1"/>
              <a:t>higher</a:t>
            </a:r>
            <a:r>
              <a:rPr lang="nl-NL" baseline="0" dirty="0"/>
              <a:t> </a:t>
            </a:r>
            <a:r>
              <a:rPr lang="nl-NL" baseline="0" dirty="0" err="1"/>
              <a:t>proportion</a:t>
            </a:r>
            <a:r>
              <a:rPr lang="nl-NL" baseline="0" dirty="0"/>
              <a:t> of </a:t>
            </a:r>
            <a:r>
              <a:rPr lang="nl-NL" baseline="0" dirty="0" err="1"/>
              <a:t>contactable</a:t>
            </a:r>
            <a:r>
              <a:rPr lang="nl-NL" baseline="0" dirty="0"/>
              <a:t> partners </a:t>
            </a:r>
            <a:r>
              <a:rPr lang="nl-NL" baseline="0" dirty="0" err="1"/>
              <a:t>treated</a:t>
            </a:r>
            <a:r>
              <a:rPr lang="nl-NL" baseline="0" dirty="0"/>
              <a:t> </a:t>
            </a:r>
            <a:r>
              <a:rPr lang="nl-NL" baseline="0" dirty="0" err="1"/>
              <a:t>with</a:t>
            </a:r>
            <a:r>
              <a:rPr lang="nl-NL" baseline="0" dirty="0"/>
              <a:t> APT </a:t>
            </a:r>
            <a:r>
              <a:rPr lang="nl-NL" baseline="0" dirty="0" err="1"/>
              <a:t>compared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routine PN, but </a:t>
            </a:r>
            <a:r>
              <a:rPr lang="nl-NL" baseline="0" dirty="0" err="1"/>
              <a:t>also</a:t>
            </a:r>
            <a:r>
              <a:rPr lang="nl-NL" baseline="0" dirty="0"/>
              <a:t> found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results</a:t>
            </a:r>
            <a:r>
              <a:rPr lang="nl-NL" baseline="0" dirty="0"/>
              <a:t> </a:t>
            </a:r>
            <a:r>
              <a:rPr lang="nl-NL" baseline="0" dirty="0" err="1"/>
              <a:t>varied</a:t>
            </a:r>
            <a:r>
              <a:rPr lang="nl-NL" baseline="0" dirty="0"/>
              <a:t> </a:t>
            </a:r>
            <a:r>
              <a:rPr lang="nl-NL" baseline="0" dirty="0" err="1"/>
              <a:t>much</a:t>
            </a:r>
            <a:r>
              <a:rPr lang="nl-NL" baseline="0" dirty="0"/>
              <a:t> </a:t>
            </a:r>
            <a:r>
              <a:rPr lang="nl-NL" baseline="0" dirty="0" err="1"/>
              <a:t>between</a:t>
            </a:r>
            <a:r>
              <a:rPr lang="nl-NL" baseline="0" dirty="0"/>
              <a:t> </a:t>
            </a:r>
            <a:r>
              <a:rPr lang="nl-NL" baseline="0" dirty="0" err="1"/>
              <a:t>clinic</a:t>
            </a:r>
            <a:r>
              <a:rPr lang="nl-NL" baseline="0" dirty="0"/>
              <a:t> sites. </a:t>
            </a:r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6608D5-F796-4BCB-85E8-4E398DEB0B09}" type="datetime1">
              <a:rPr lang="nl-NL" smtClean="0"/>
              <a:t>22-7-2018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4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In our </a:t>
            </a:r>
            <a:r>
              <a:rPr lang="en-GB" dirty="0" err="1"/>
              <a:t>Picc</a:t>
            </a:r>
            <a:r>
              <a:rPr lang="en-GB" dirty="0"/>
              <a:t> Up study</a:t>
            </a:r>
            <a:r>
              <a:rPr lang="en-GB" baseline="0" dirty="0"/>
              <a:t> we combined interviews &amp; questionnaires to assess the experiences and opinions of sexual health providers in the Netherlands, being GPs and STI clinics.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They agreed that partners of chlamydia patients should be treated but stressed that they wanted to counsel partners and not hand out medication without speaking to them.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nl-NL" baseline="0" dirty="0" err="1"/>
              <a:t>When</a:t>
            </a:r>
            <a:r>
              <a:rPr lang="nl-NL" baseline="0" dirty="0"/>
              <a:t> </a:t>
            </a:r>
            <a:r>
              <a:rPr lang="nl-NL" baseline="0" dirty="0" err="1"/>
              <a:t>asked</a:t>
            </a:r>
            <a:r>
              <a:rPr lang="nl-NL" baseline="0" dirty="0"/>
              <a:t> </a:t>
            </a:r>
            <a:r>
              <a:rPr lang="nl-NL" baseline="0" dirty="0" err="1"/>
              <a:t>about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importance</a:t>
            </a:r>
            <a:r>
              <a:rPr lang="nl-NL" baseline="0" dirty="0"/>
              <a:t> of partner treatment, 97% of </a:t>
            </a:r>
            <a:r>
              <a:rPr lang="nl-NL" baseline="0" dirty="0" err="1"/>
              <a:t>respondents</a:t>
            </a:r>
            <a:r>
              <a:rPr lang="nl-NL" baseline="0" dirty="0"/>
              <a:t> </a:t>
            </a:r>
            <a:r>
              <a:rPr lang="nl-NL" baseline="0" dirty="0" err="1"/>
              <a:t>agreed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current</a:t>
            </a:r>
            <a:r>
              <a:rPr lang="nl-NL" baseline="0" dirty="0"/>
              <a:t> steady partner of </a:t>
            </a:r>
            <a:r>
              <a:rPr lang="nl-NL" baseline="0" dirty="0" err="1"/>
              <a:t>an</a:t>
            </a:r>
            <a:r>
              <a:rPr lang="nl-NL" baseline="0" dirty="0"/>
              <a:t> index </a:t>
            </a:r>
            <a:r>
              <a:rPr lang="nl-NL" baseline="0" dirty="0" err="1"/>
              <a:t>patient</a:t>
            </a:r>
            <a:r>
              <a:rPr lang="nl-NL" baseline="0" dirty="0"/>
              <a:t> </a:t>
            </a:r>
            <a:r>
              <a:rPr lang="nl-NL" baseline="0" dirty="0" err="1"/>
              <a:t>should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treated</a:t>
            </a:r>
            <a:r>
              <a:rPr lang="nl-NL" baseline="0" dirty="0"/>
              <a:t> </a:t>
            </a:r>
            <a:r>
              <a:rPr lang="nl-NL" baseline="0" dirty="0" err="1"/>
              <a:t>immediately</a:t>
            </a:r>
            <a:r>
              <a:rPr lang="nl-NL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For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current</a:t>
            </a:r>
            <a:r>
              <a:rPr lang="nl-NL" baseline="0" dirty="0"/>
              <a:t> casual partners </a:t>
            </a:r>
            <a:r>
              <a:rPr lang="nl-NL" baseline="0" dirty="0" err="1"/>
              <a:t>this</a:t>
            </a:r>
            <a:r>
              <a:rPr lang="nl-NL" baseline="0" dirty="0"/>
              <a:t> was </a:t>
            </a:r>
            <a:r>
              <a:rPr lang="nl-NL" baseline="0" dirty="0" err="1"/>
              <a:t>lower</a:t>
            </a:r>
            <a:r>
              <a:rPr lang="nl-NL" baseline="0" dirty="0"/>
              <a:t>; </a:t>
            </a:r>
            <a:r>
              <a:rPr lang="nl-NL" baseline="0" dirty="0" err="1"/>
              <a:t>with</a:t>
            </a:r>
            <a:r>
              <a:rPr lang="nl-NL" baseline="0" dirty="0"/>
              <a:t> 43%.</a:t>
            </a:r>
          </a:p>
          <a:p>
            <a:pPr marL="171450" indent="-171450">
              <a:buFontTx/>
              <a:buChar char="-"/>
            </a:pPr>
            <a:endParaRPr lang="nl-NL" baseline="0" dirty="0"/>
          </a:p>
          <a:p>
            <a:pPr marL="171450" indent="-171450">
              <a:buFontTx/>
              <a:buChar char="-"/>
            </a:pPr>
            <a:r>
              <a:rPr lang="nl-NL" baseline="0" dirty="0"/>
              <a:t>An </a:t>
            </a:r>
            <a:r>
              <a:rPr lang="nl-NL" baseline="0" dirty="0" err="1"/>
              <a:t>outstanding</a:t>
            </a:r>
            <a:r>
              <a:rPr lang="nl-NL" baseline="0" dirty="0"/>
              <a:t> </a:t>
            </a:r>
            <a:r>
              <a:rPr lang="nl-NL" baseline="0" dirty="0" err="1"/>
              <a:t>difference</a:t>
            </a:r>
            <a:r>
              <a:rPr lang="nl-NL" baseline="0" dirty="0"/>
              <a:t> is </a:t>
            </a:r>
            <a:r>
              <a:rPr lang="nl-NL" baseline="0" dirty="0" err="1"/>
              <a:t>seen</a:t>
            </a:r>
            <a:r>
              <a:rPr lang="nl-NL" baseline="0" dirty="0"/>
              <a:t> </a:t>
            </a:r>
            <a:r>
              <a:rPr lang="nl-NL" baseline="0" dirty="0" err="1"/>
              <a:t>when</a:t>
            </a:r>
            <a:r>
              <a:rPr lang="nl-NL" baseline="0" dirty="0"/>
              <a:t> </a:t>
            </a:r>
            <a:r>
              <a:rPr lang="nl-NL" baseline="0" dirty="0" err="1"/>
              <a:t>looking</a:t>
            </a:r>
            <a:r>
              <a:rPr lang="nl-NL" baseline="0" dirty="0"/>
              <a:t> at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answers</a:t>
            </a:r>
            <a:r>
              <a:rPr lang="nl-NL" baseline="0" dirty="0"/>
              <a:t> at </a:t>
            </a:r>
            <a:r>
              <a:rPr lang="nl-NL" baseline="0" dirty="0" err="1"/>
              <a:t>the</a:t>
            </a:r>
            <a:r>
              <a:rPr lang="nl-NL" baseline="0" dirty="0"/>
              <a:t> question: </a:t>
            </a:r>
            <a:r>
              <a:rPr lang="nl-NL" baseline="0" dirty="0" err="1"/>
              <a:t>would</a:t>
            </a:r>
            <a:r>
              <a:rPr lang="nl-NL" baseline="0" dirty="0"/>
              <a:t>  </a:t>
            </a:r>
            <a:r>
              <a:rPr lang="nl-NL" baseline="0" dirty="0" err="1"/>
              <a:t>you</a:t>
            </a:r>
            <a:r>
              <a:rPr lang="nl-NL" baseline="0" dirty="0"/>
              <a:t> </a:t>
            </a:r>
            <a:r>
              <a:rPr lang="nl-NL" baseline="0" dirty="0" err="1"/>
              <a:t>give</a:t>
            </a:r>
            <a:r>
              <a:rPr lang="nl-NL" baseline="0" dirty="0"/>
              <a:t> </a:t>
            </a:r>
            <a:r>
              <a:rPr lang="nl-NL" baseline="0" dirty="0" err="1"/>
              <a:t>medication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partner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index </a:t>
            </a:r>
            <a:r>
              <a:rPr lang="nl-NL" baseline="0" dirty="0" err="1"/>
              <a:t>patient</a:t>
            </a:r>
            <a:r>
              <a:rPr lang="nl-NL" baseline="0" dirty="0"/>
              <a:t>?</a:t>
            </a:r>
          </a:p>
          <a:p>
            <a:pPr marL="628650" lvl="1" indent="-171450">
              <a:buFontTx/>
              <a:buChar char="-"/>
            </a:pPr>
            <a:r>
              <a:rPr lang="nl-NL" baseline="0" dirty="0"/>
              <a:t>For </a:t>
            </a:r>
            <a:r>
              <a:rPr lang="nl-NL" baseline="0" dirty="0" err="1"/>
              <a:t>the</a:t>
            </a:r>
            <a:r>
              <a:rPr lang="nl-NL" baseline="0" dirty="0"/>
              <a:t> steady partner, 51% </a:t>
            </a:r>
            <a:r>
              <a:rPr lang="nl-NL" baseline="0" dirty="0" err="1"/>
              <a:t>agreed</a:t>
            </a:r>
            <a:r>
              <a:rPr lang="nl-NL" baseline="0" dirty="0"/>
              <a:t> and </a:t>
            </a:r>
            <a:r>
              <a:rPr lang="nl-NL" baseline="0" dirty="0" err="1"/>
              <a:t>would</a:t>
            </a:r>
            <a:r>
              <a:rPr lang="nl-NL" baseline="0" dirty="0"/>
              <a:t> </a:t>
            </a:r>
            <a:r>
              <a:rPr lang="nl-NL" baseline="0" dirty="0" err="1"/>
              <a:t>consider</a:t>
            </a:r>
            <a:r>
              <a:rPr lang="nl-NL" baseline="0" dirty="0"/>
              <a:t> PIPT. For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current</a:t>
            </a:r>
            <a:r>
              <a:rPr lang="nl-NL" baseline="0" dirty="0"/>
              <a:t> casual partner </a:t>
            </a:r>
            <a:r>
              <a:rPr lang="nl-NL" baseline="0" dirty="0" err="1"/>
              <a:t>this</a:t>
            </a:r>
            <a:r>
              <a:rPr lang="nl-NL" baseline="0" dirty="0"/>
              <a:t> was </a:t>
            </a:r>
            <a:r>
              <a:rPr lang="nl-NL" baseline="0" dirty="0" err="1"/>
              <a:t>only</a:t>
            </a:r>
            <a:r>
              <a:rPr lang="nl-NL" baseline="0" dirty="0"/>
              <a:t> 8%.</a:t>
            </a: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/>
          <a:lstStyle/>
          <a:p>
            <a:fld id="{4DE5616D-1653-4A72-A4BA-E11F684B303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2340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/>
          <a:lstStyle/>
          <a:p>
            <a:fld id="{4DE5616D-1653-4A72-A4BA-E11F684B303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291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Results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O f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 all consultations in 2015 (n=101 710),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14 445 (14.4%) clients reported to be notified exclusively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for chlamydia. Among chlamydia-notified clients,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chlamydia positivity rate was 34.2% (n=4947),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consequently 65.8% (n=9488) of them tested negative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for chlamydia. Chlamydia-notified clients contributed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10.2% of all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gonorrhoea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 infections (n=174/1702)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10.9% of all infectious syphilis, HIV and/or infectious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hepatitis B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infections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 (n=15/173).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Conclusion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Implementing EPT without additional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STI testing for all partners of chlamydia-infected index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patients implies that STIs other than chlamydia will be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missed. Although the chlamydia positivity rate was high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among chlamydia-notified partners, two-thirds would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unnecessarily use azithromycin. An evaluation of EPT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against the current partner treatment strategy is needed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to carefully weigh the potential health gains against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potential health losses and to explore the characteristics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of EPT-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eligible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rPr>
              <a:t> partners.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/>
          <a:lstStyle/>
          <a:p>
            <a:fld id="{4DE5616D-1653-4A72-A4BA-E11F684B303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26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603251" y="0"/>
            <a:ext cx="3992562" cy="1004888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27"/>
          <p:cNvSpPr>
            <a:spLocks noChangeArrowheads="1"/>
          </p:cNvSpPr>
          <p:nvPr userDrawn="1"/>
        </p:nvSpPr>
        <p:spPr bwMode="gray">
          <a:xfrm>
            <a:off x="595312" y="1163638"/>
            <a:ext cx="4000501" cy="4002087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17" name="Tijdelijke aanduiding voor afbeelding 9"/>
          <p:cNvSpPr>
            <a:spLocks noGrp="1"/>
          </p:cNvSpPr>
          <p:nvPr>
            <p:ph type="pic" sz="quarter" idx="11"/>
          </p:nvPr>
        </p:nvSpPr>
        <p:spPr>
          <a:xfrm>
            <a:off x="4775200" y="1163638"/>
            <a:ext cx="4008438" cy="569436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6" name="Picture 2" descr="https://www.tvo-rotterdam.nl/Media/view/16547/GGD.jpg?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1" b="40941"/>
          <a:stretch/>
        </p:blipFill>
        <p:spPr bwMode="auto">
          <a:xfrm>
            <a:off x="4775200" y="189259"/>
            <a:ext cx="2660062" cy="62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b="1" cap="all" smtClean="0">
                <a:effectLst/>
              </a:defRPr>
            </a:lvl1pPr>
          </a:lstStyle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AD9E-5EE3-184D-B808-0DFA852822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603250" y="1163638"/>
            <a:ext cx="3992563" cy="508476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4775201" y="1163637"/>
            <a:ext cx="4008437" cy="2448000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4775200" y="3800400"/>
            <a:ext cx="4008438" cy="2448000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11188" y="414339"/>
            <a:ext cx="6669088" cy="56514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836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AIDS 2018-07-22 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Partner notification &amp; treatment 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1E99-CB6E-4E1C-8709-25BF64FEA53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181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AIDS 2018-07-22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Partner notification &amp; treatment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073-6497-49EA-85CE-1E977D2C3C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64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AIDS 2018-07-22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Partner notification &amp; treatment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073-6497-49EA-85CE-1E977D2C3C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804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AIDS 2018-07-22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Partner notification &amp; treatment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073-6497-49EA-85CE-1E977D2C3C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69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AIDS 2018-07-22 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Partner notification &amp; treatment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073-6497-49EA-85CE-1E977D2C3C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027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AIDS 2018-07-22 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Partner notification &amp; treatment 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073-6497-49EA-85CE-1E977D2C3C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88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AIDS 2018-07-22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Partner notification &amp; treatment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073-6497-49EA-85CE-1E977D2C3C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698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AIDS 2018-07-22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Partner notification &amp; treatment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073-6497-49EA-85CE-1E977D2C3C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443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AIDS 2018-07-22 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Partner notification &amp; treatment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073-6497-49EA-85CE-1E977D2C3C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47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603251" y="0"/>
            <a:ext cx="3992562" cy="1004888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1"/>
          </p:nvPr>
        </p:nvSpPr>
        <p:spPr>
          <a:xfrm>
            <a:off x="0" y="1163638"/>
            <a:ext cx="8783638" cy="569436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6" name="Picture 2" descr="https://www.tvo-rotterdam.nl/Media/view/16547/GGD.jpg?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1" b="40941"/>
          <a:stretch/>
        </p:blipFill>
        <p:spPr bwMode="auto">
          <a:xfrm>
            <a:off x="6032500" y="189259"/>
            <a:ext cx="2660062" cy="62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06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AIDS 2018-07-22 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Partner notification &amp; treatment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073-6497-49EA-85CE-1E977D2C3C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806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AIDS 2018-07-22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Partner notification &amp; treatment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073-6497-49EA-85CE-1E977D2C3C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398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AIDS 2018-07-22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Partner notification &amp; treatment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073-6497-49EA-85CE-1E977D2C3C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58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046164"/>
            <a:ext cx="8174038" cy="5202236"/>
          </a:xfrm>
        </p:spPr>
        <p:txBody>
          <a:bodyPr/>
          <a:lstStyle>
            <a:lvl2pPr marL="0" indent="-252000">
              <a:buFont typeface="Arial"/>
              <a:buChar char="•"/>
              <a:defRPr/>
            </a:lvl2pPr>
            <a:lvl3pPr marL="0" indent="-252000">
              <a:buFont typeface="Arial"/>
              <a:buChar char="•"/>
              <a:defRPr/>
            </a:lvl3pPr>
            <a:lvl4pPr marL="0" indent="-252000">
              <a:buFont typeface="Arial"/>
              <a:buChar char="•"/>
              <a:defRPr/>
            </a:lvl4pPr>
            <a:lvl5pPr marL="0" indent="-252000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4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3250" y="6591300"/>
            <a:ext cx="1124479" cy="179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001838" y="6592888"/>
            <a:ext cx="5384801" cy="179387"/>
          </a:xfrm>
        </p:spPr>
        <p:txBody>
          <a:bodyPr/>
          <a:lstStyle>
            <a:lvl1pPr>
              <a:defRPr lang="en-GB" sz="1000" b="1" cap="all" smtClean="0">
                <a:effectLst/>
              </a:defRPr>
            </a:lvl1pPr>
          </a:lstStyle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A956-5177-F34D-8217-95F669959E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7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00045-6252-134E-AEF1-5945D66C0B42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3249" y="1046163"/>
            <a:ext cx="7920265" cy="5049837"/>
          </a:xfrm>
        </p:spPr>
        <p:txBody>
          <a:bodyPr/>
          <a:lstStyle>
            <a:lvl1pPr>
              <a:defRPr sz="2400"/>
            </a:lvl1pPr>
            <a:lvl2pPr marL="0" indent="-252000">
              <a:buFont typeface="Arial"/>
              <a:buChar char="•"/>
              <a:defRPr sz="2400"/>
            </a:lvl2pPr>
            <a:lvl3pPr marL="0" indent="-252000">
              <a:buFont typeface="Arial"/>
              <a:buChar char="•"/>
              <a:defRPr sz="2400"/>
            </a:lvl3pPr>
            <a:lvl4pPr marL="0" indent="-252000">
              <a:buFont typeface="Arial"/>
              <a:buChar char="•"/>
              <a:defRPr sz="2400"/>
            </a:lvl4pPr>
            <a:lvl5pPr marL="0" indent="-2520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b="1" cap="all" smtClean="0">
                <a:effectLst/>
              </a:defRPr>
            </a:lvl1pPr>
          </a:lstStyle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9E35-E05B-DC4F-9511-28DBEF1CDC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4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3249" y="1046163"/>
            <a:ext cx="3992563" cy="5049837"/>
          </a:xfrm>
        </p:spPr>
        <p:txBody>
          <a:bodyPr/>
          <a:lstStyle>
            <a:lvl1pPr>
              <a:defRPr sz="2400"/>
            </a:lvl1pPr>
            <a:lvl2pPr marL="0" indent="-252000">
              <a:buFont typeface="Arial"/>
              <a:buChar char="•"/>
              <a:defRPr sz="2400"/>
            </a:lvl2pPr>
            <a:lvl3pPr marL="0" indent="-252000">
              <a:buFont typeface="Arial"/>
              <a:buChar char="•"/>
              <a:defRPr sz="2400"/>
            </a:lvl3pPr>
            <a:lvl4pPr marL="0" indent="-252000">
              <a:buFont typeface="Arial"/>
              <a:buChar char="•"/>
              <a:defRPr sz="2400"/>
            </a:lvl4pPr>
            <a:lvl5pPr marL="0" indent="-2520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b="1" cap="all" smtClean="0">
                <a:effectLst/>
              </a:defRPr>
            </a:lvl1pPr>
          </a:lstStyle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9E35-E05B-DC4F-9511-28DBEF1CDC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791075" y="1046163"/>
            <a:ext cx="3992563" cy="5049837"/>
          </a:xfrm>
        </p:spPr>
        <p:txBody>
          <a:bodyPr/>
          <a:lstStyle>
            <a:lvl1pPr>
              <a:defRPr sz="2400"/>
            </a:lvl1pPr>
            <a:lvl2pPr marL="0" indent="-252000">
              <a:buFont typeface="Arial"/>
              <a:buChar char="•"/>
              <a:defRPr sz="2400"/>
            </a:lvl2pPr>
            <a:lvl3pPr marL="0" indent="-252000">
              <a:buFont typeface="Arial"/>
              <a:buChar char="•"/>
              <a:defRPr sz="2400"/>
            </a:lvl3pPr>
            <a:lvl4pPr marL="0" indent="-252000">
              <a:buFont typeface="Arial"/>
              <a:buChar char="•"/>
              <a:defRPr sz="2400"/>
            </a:lvl4pPr>
            <a:lvl5pPr marL="0" indent="-2520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6363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b="1" cap="all" smtClean="0">
                <a:effectLst/>
              </a:defRPr>
            </a:lvl1pPr>
          </a:lstStyle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DB8A-3FA1-6443-A630-41ABCC904D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1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b="1" cap="all" smtClean="0">
                <a:effectLst/>
              </a:defRPr>
            </a:lvl1pPr>
          </a:lstStyle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3F33-8FB7-B840-9F8B-200BA2B00E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8783637" cy="6248400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58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b="1" cap="all" smtClean="0">
                <a:effectLst/>
              </a:defRPr>
            </a:lvl1pPr>
          </a:lstStyle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AD9E-5EE3-184D-B808-0DFA852822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603250" y="1163638"/>
            <a:ext cx="3992563" cy="508476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4775201" y="1163638"/>
            <a:ext cx="4008437" cy="508476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1188" y="414339"/>
            <a:ext cx="6669088" cy="56514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972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11188" y="414339"/>
            <a:ext cx="6669088" cy="56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046163"/>
            <a:ext cx="8174038" cy="520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Tekst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11188" y="6591300"/>
            <a:ext cx="1124479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dirty="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nl-NL"/>
              <a:t>AIDS 2018-07-22 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2001838" y="6592888"/>
            <a:ext cx="5384801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 dirty="0" err="1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369300" y="6592888"/>
            <a:ext cx="41433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33" name="Afbeelding 16" descr="GemRdam_bloklogo_rgb_PP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420688"/>
            <a:ext cx="1368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3"/>
          <p:cNvCxnSpPr/>
          <p:nvPr/>
        </p:nvCxnSpPr>
        <p:spPr>
          <a:xfrm>
            <a:off x="0" y="6489681"/>
            <a:ext cx="9144000" cy="0"/>
          </a:xfrm>
          <a:prstGeom prst="line">
            <a:avLst/>
          </a:prstGeom>
          <a:ln w="6350">
            <a:solidFill>
              <a:srgbClr val="1893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8" r:id="rId2"/>
    <p:sldLayoutId id="2147483738" r:id="rId3"/>
    <p:sldLayoutId id="2147483752" r:id="rId4"/>
    <p:sldLayoutId id="2147483740" r:id="rId5"/>
    <p:sldLayoutId id="2147483751" r:id="rId6"/>
    <p:sldLayoutId id="2147483742" r:id="rId7"/>
    <p:sldLayoutId id="2147483743" r:id="rId8"/>
    <p:sldLayoutId id="2147483750" r:id="rId9"/>
    <p:sldLayoutId id="2147483749" r:id="rId10"/>
    <p:sldLayoutId id="2147483765" r:id="rId11"/>
  </p:sldLayoutIdLst>
  <p:hf sldNum="0" hdr="0"/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lang="en-US" sz="2400" b="1" i="0" dirty="0">
          <a:solidFill>
            <a:srgbClr val="18933C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+mn-ea"/>
          <a:cs typeface="Arial"/>
        </a:defRPr>
      </a:lvl1pPr>
      <a:lvl2pPr marL="4572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+mn-ea"/>
          <a:cs typeface="Arial"/>
        </a:defRPr>
      </a:lvl2pPr>
      <a:lvl3pPr marL="9144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Arial" charset="0"/>
          <a:cs typeface="Arial"/>
        </a:defRPr>
      </a:lvl3pPr>
      <a:lvl4pPr marL="13716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Arial" charset="0"/>
          <a:cs typeface="Arial"/>
        </a:defRPr>
      </a:lvl4pPr>
      <a:lvl5pPr marL="18288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Arial" charset="0"/>
          <a:cs typeface="Arial"/>
        </a:defRPr>
      </a:lvl5pPr>
      <a:lvl6pPr marL="29559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34131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38703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43275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AIDS 2018-07-22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Partner notification &amp; treatment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4D073-6497-49EA-85CE-1E977D2C3C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80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2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hyperlink" Target="http://www.google.nl/url?sa=i&amp;rct=j&amp;q=&amp;esrc=s&amp;source=images&amp;cd=&amp;cad=rja&amp;uact=8&amp;ved=0ahUKEwjztd_05LjVAhVQbFAKHQBTB8AQjRwIBw&amp;url=http://cz.depositphotos.com/vector-images/praktick%C3%BD-l%C3%A9ka%C5%99.html&amp;psig=AFQjCNEfBNDtLp1khHiAcCwlvWi7H7i1SQ&amp;ust=150177148368494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&amp;esrc=s&amp;source=images&amp;cd=&amp;cad=rja&amp;uact=8&amp;ved=0ahUKEwjztd_05LjVAhVQbFAKHQBTB8AQjRwIBw&amp;url=http://cz.depositphotos.com/vector-images/praktick%C3%BD-l%C3%A9ka%C5%99.html&amp;psig=AFQjCNEfBNDtLp1khHiAcCwlvWi7H7i1SQ&amp;ust=1501771483684946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google.nl/url?sa=i&amp;rct=j&amp;q=&amp;esrc=s&amp;source=images&amp;cd=&amp;cad=rja&amp;uact=8&amp;ved=0ahUKEwjztd_05LjVAhVQbFAKHQBTB8AQjRwIBw&amp;url=http://cz.depositphotos.com/vector-images/praktick%C3%BD-l%C3%A9ka%C5%99.html&amp;psig=AFQjCNEfBNDtLp1khHiAcCwlvWi7H7i1SQ&amp;ust=1501771483684946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chart" Target="../charts/chart1.xml"/><Relationship Id="rId4" Type="http://schemas.openxmlformats.org/officeDocument/2006/relationships/image" Target="../media/image13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813" y="-285750"/>
            <a:ext cx="9953625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84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art 10"/>
          <p:cNvSpPr/>
          <p:nvPr/>
        </p:nvSpPr>
        <p:spPr>
          <a:xfrm>
            <a:off x="5231543" y="2163110"/>
            <a:ext cx="1236702" cy="1056171"/>
          </a:xfrm>
          <a:prstGeom prst="hear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Patients and Partners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87120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Partner </a:t>
            </a:r>
            <a:r>
              <a:rPr lang="nl-NL" dirty="0" err="1"/>
              <a:t>notification</a:t>
            </a:r>
            <a:r>
              <a:rPr lang="nl-NL" dirty="0"/>
              <a:t> different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Partner treatment</a:t>
            </a:r>
          </a:p>
          <a:p>
            <a:pPr lvl="1"/>
            <a:r>
              <a:rPr lang="nl-NL" dirty="0" err="1"/>
              <a:t>Prescription</a:t>
            </a:r>
            <a:r>
              <a:rPr lang="nl-NL" dirty="0"/>
              <a:t> / </a:t>
            </a:r>
            <a:r>
              <a:rPr lang="nl-NL" dirty="0" err="1"/>
              <a:t>pills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266700" lvl="1" indent="0">
              <a:buNone/>
            </a:pPr>
            <a:endParaRPr lang="nl-NL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70" y="1939491"/>
            <a:ext cx="1351330" cy="118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5" y="2259097"/>
            <a:ext cx="1191080" cy="119108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46" y="2261928"/>
            <a:ext cx="864096" cy="86409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39" y="2234323"/>
            <a:ext cx="1191080" cy="1191080"/>
          </a:xfrm>
          <a:prstGeom prst="rect">
            <a:avLst/>
          </a:prstGeom>
        </p:spPr>
      </p:pic>
      <p:cxnSp>
        <p:nvCxnSpPr>
          <p:cNvPr id="14" name="Rechte verbindingslijn 13"/>
          <p:cNvCxnSpPr/>
          <p:nvPr/>
        </p:nvCxnSpPr>
        <p:spPr>
          <a:xfrm>
            <a:off x="2234323" y="2259097"/>
            <a:ext cx="1567923" cy="1012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H="1">
            <a:off x="2341905" y="2282120"/>
            <a:ext cx="1192923" cy="999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1375" y="2970448"/>
            <a:ext cx="1457325" cy="542925"/>
          </a:xfrm>
          <a:prstGeom prst="rect">
            <a:avLst/>
          </a:prstGeom>
        </p:spPr>
      </p:pic>
      <p:sp>
        <p:nvSpPr>
          <p:cNvPr id="22" name="PIJL-LINKS 21"/>
          <p:cNvSpPr/>
          <p:nvPr/>
        </p:nvSpPr>
        <p:spPr>
          <a:xfrm flipH="1">
            <a:off x="2320813" y="4869160"/>
            <a:ext cx="1039404" cy="5186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90" y="4363206"/>
            <a:ext cx="1454211" cy="1454211"/>
          </a:xfrm>
          <a:prstGeom prst="rect">
            <a:avLst/>
          </a:prstGeom>
        </p:spPr>
      </p:pic>
      <p:grpSp>
        <p:nvGrpSpPr>
          <p:cNvPr id="33" name="Groep 32"/>
          <p:cNvGrpSpPr/>
          <p:nvPr/>
        </p:nvGrpSpPr>
        <p:grpSpPr>
          <a:xfrm>
            <a:off x="7767242" y="4169209"/>
            <a:ext cx="1202915" cy="1517038"/>
            <a:chOff x="5582252" y="4318412"/>
            <a:chExt cx="1202915" cy="1517038"/>
          </a:xfrm>
        </p:grpSpPr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252" y="4632535"/>
              <a:ext cx="1202915" cy="1202915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5900551" y="4318412"/>
              <a:ext cx="819125" cy="711314"/>
              <a:chOff x="4418797" y="2748985"/>
              <a:chExt cx="660393" cy="717636"/>
            </a:xfrm>
          </p:grpSpPr>
          <p:sp>
            <p:nvSpPr>
              <p:cNvPr id="26" name="Afgeronde rechthoek 25"/>
              <p:cNvSpPr/>
              <p:nvPr/>
            </p:nvSpPr>
            <p:spPr>
              <a:xfrm>
                <a:off x="4553845" y="2794177"/>
                <a:ext cx="139487" cy="61115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Afgeronde rechthoek 26"/>
              <p:cNvSpPr/>
              <p:nvPr/>
            </p:nvSpPr>
            <p:spPr>
              <a:xfrm>
                <a:off x="4531577" y="2748985"/>
                <a:ext cx="184023" cy="15863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Rechthoek 27"/>
              <p:cNvSpPr/>
              <p:nvPr/>
            </p:nvSpPr>
            <p:spPr>
              <a:xfrm rot="9724380">
                <a:off x="4418797" y="3288180"/>
                <a:ext cx="593606" cy="2166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Ovaal 28"/>
              <p:cNvSpPr/>
              <p:nvPr/>
            </p:nvSpPr>
            <p:spPr>
              <a:xfrm rot="9724380">
                <a:off x="4975811" y="3171029"/>
                <a:ext cx="103379" cy="541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" name="Rechthoek 29"/>
              <p:cNvSpPr/>
              <p:nvPr/>
            </p:nvSpPr>
            <p:spPr>
              <a:xfrm rot="7757603">
                <a:off x="4309745" y="3154930"/>
                <a:ext cx="602023" cy="2136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Ovaal 30"/>
              <p:cNvSpPr/>
              <p:nvPr/>
            </p:nvSpPr>
            <p:spPr>
              <a:xfrm rot="7757603">
                <a:off x="4768882" y="2881611"/>
                <a:ext cx="104844" cy="53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pic>
        <p:nvPicPr>
          <p:cNvPr id="32" name="Afbeelding 31"/>
          <p:cNvPicPr>
            <a:picLocks noChangeAspect="1"/>
          </p:cNvPicPr>
          <p:nvPr/>
        </p:nvPicPr>
        <p:blipFill rotWithShape="1">
          <a:blip r:embed="rId10"/>
          <a:srcRect t="6022"/>
          <a:stretch/>
        </p:blipFill>
        <p:spPr>
          <a:xfrm>
            <a:off x="4948772" y="4581128"/>
            <a:ext cx="2714625" cy="1002560"/>
          </a:xfrm>
          <a:prstGeom prst="rect">
            <a:avLst/>
          </a:prstGeom>
        </p:spPr>
      </p:pic>
      <p:pic>
        <p:nvPicPr>
          <p:cNvPr id="34" name="Tijdelijke aanduiding voor inhoud 6"/>
          <p:cNvPicPr>
            <a:picLocks noChangeAspect="1"/>
          </p:cNvPicPr>
          <p:nvPr/>
        </p:nvPicPr>
        <p:blipFill rotWithShape="1">
          <a:blip r:embed="rId11"/>
          <a:srcRect l="39753" r="41466"/>
          <a:stretch/>
        </p:blipFill>
        <p:spPr bwMode="auto">
          <a:xfrm>
            <a:off x="7482980" y="89247"/>
            <a:ext cx="1535185" cy="89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AIDS 2018-07-22 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Partner notification &amp; treatment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497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kern="1200" dirty="0">
                <a:latin typeface="Verdana" pitchFamily="34" charset="0"/>
                <a:cs typeface="Arial" charset="0"/>
              </a:rPr>
              <a:t>34% (4947/ 14,445) chlamydia positive</a:t>
            </a:r>
          </a:p>
          <a:p>
            <a:r>
              <a:rPr lang="en-GB" kern="1200" dirty="0">
                <a:latin typeface="Verdana" pitchFamily="34" charset="0"/>
                <a:cs typeface="Arial" charset="0"/>
              </a:rPr>
              <a:t>1.2% gonorrhoea</a:t>
            </a:r>
          </a:p>
          <a:p>
            <a:pPr lvl="1"/>
            <a:r>
              <a:rPr lang="en-GB" kern="1200" dirty="0">
                <a:solidFill>
                  <a:srgbClr val="0070C0"/>
                </a:solidFill>
                <a:latin typeface="Verdana" pitchFamily="34" charset="0"/>
                <a:cs typeface="Arial" charset="0"/>
              </a:rPr>
              <a:t>10.2% (174/1702) gonorrhoea  cases - Missed if untested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			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Unnecessary treatment  Chlamydia	 versus untreated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Potentially missed STI 		</a:t>
            </a:r>
          </a:p>
          <a:p>
            <a:endParaRPr lang="en-US" kern="1200" dirty="0">
              <a:latin typeface="Verdana" pitchFamily="34" charset="0"/>
              <a:cs typeface="Arial" charset="0"/>
            </a:endParaRPr>
          </a:p>
          <a:p>
            <a:endParaRPr lang="en-US" kern="1200" dirty="0">
              <a:latin typeface="Verdana" pitchFamily="34" charset="0"/>
              <a:cs typeface="Arial" charset="0"/>
            </a:endParaRPr>
          </a:p>
          <a:p>
            <a:endParaRPr lang="en-US" kern="1200" dirty="0">
              <a:latin typeface="Verdana" pitchFamily="34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92" y="2858703"/>
            <a:ext cx="1296226" cy="1296226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STI in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notified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chlamydia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42" y="5075037"/>
            <a:ext cx="4057650" cy="1466850"/>
          </a:xfrm>
          <a:prstGeom prst="rect">
            <a:avLst/>
          </a:prstGeom>
        </p:spPr>
      </p:pic>
      <p:pic>
        <p:nvPicPr>
          <p:cNvPr id="9" name="Tijdelijke aanduiding voor inhoud 6"/>
          <p:cNvPicPr>
            <a:picLocks noChangeAspect="1"/>
          </p:cNvPicPr>
          <p:nvPr/>
        </p:nvPicPr>
        <p:blipFill rotWithShape="1">
          <a:blip r:embed="rId5"/>
          <a:srcRect l="39753" r="41466"/>
          <a:stretch/>
        </p:blipFill>
        <p:spPr bwMode="auto">
          <a:xfrm>
            <a:off x="7482980" y="89247"/>
            <a:ext cx="1535185" cy="89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AIDS 2018-07-22 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Partner notification &amp; treatment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658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394892"/>
            <a:ext cx="6669088" cy="565149"/>
          </a:xfrm>
        </p:spPr>
        <p:txBody>
          <a:bodyPr/>
          <a:lstStyle/>
          <a:p>
            <a:r>
              <a:rPr lang="nl-NL" dirty="0" err="1"/>
              <a:t>Potential</a:t>
            </a:r>
            <a:r>
              <a:rPr lang="nl-NL" dirty="0"/>
              <a:t> </a:t>
            </a:r>
            <a:r>
              <a:rPr lang="nl-NL" dirty="0" err="1"/>
              <a:t>possibility</a:t>
            </a:r>
            <a:r>
              <a:rPr lang="nl-NL" dirty="0"/>
              <a:t> PIPT in NL</a:t>
            </a:r>
            <a:br>
              <a:rPr lang="nl-NL" dirty="0"/>
            </a:br>
            <a:r>
              <a:rPr lang="nl-NL" dirty="0" err="1"/>
              <a:t>under</a:t>
            </a:r>
            <a:r>
              <a:rPr lang="nl-NL" dirty="0"/>
              <a:t> </a:t>
            </a:r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legal</a:t>
            </a:r>
            <a:r>
              <a:rPr lang="nl-NL" dirty="0"/>
              <a:t> </a:t>
            </a:r>
            <a:r>
              <a:rPr lang="nl-NL" dirty="0" err="1"/>
              <a:t>situation</a:t>
            </a:r>
            <a:r>
              <a:rPr lang="nl-NL" dirty="0"/>
              <a:t>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p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artner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could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receive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medication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directly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via index</a:t>
            </a:r>
          </a:p>
          <a:p>
            <a:pPr lvl="1"/>
            <a:r>
              <a:rPr lang="nl-NL" sz="2000" kern="1200" dirty="0">
                <a:latin typeface="Verdana" pitchFamily="34" charset="0"/>
                <a:cs typeface="Arial" charset="0"/>
              </a:rPr>
              <a:t>even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if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his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identity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is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not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known</a:t>
            </a:r>
            <a:endParaRPr lang="nl-NL" sz="2000" kern="1200" dirty="0">
              <a:latin typeface="Verdana" pitchFamily="34" charset="0"/>
              <a:cs typeface="Arial" charset="0"/>
            </a:endParaRPr>
          </a:p>
          <a:p>
            <a:r>
              <a:rPr lang="nl-NL" sz="2000" kern="1200" dirty="0">
                <a:latin typeface="Verdana" pitchFamily="34" charset="0"/>
                <a:cs typeface="Arial" charset="0"/>
              </a:rPr>
              <a:t>personal contact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by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telephone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/ SMS / internet</a:t>
            </a:r>
          </a:p>
          <a:p>
            <a:pPr lvl="1"/>
            <a:r>
              <a:rPr lang="nl-NL" sz="2000" kern="1200" dirty="0" err="1">
                <a:latin typeface="Verdana" pitchFamily="34" charset="0"/>
                <a:cs typeface="Arial" charset="0"/>
              </a:rPr>
              <a:t>informed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consent, assessment of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medication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history</a:t>
            </a:r>
            <a:endParaRPr lang="nl-NL" sz="2000" kern="1200" dirty="0">
              <a:latin typeface="Verdana" pitchFamily="34" charset="0"/>
              <a:cs typeface="Arial" charset="0"/>
            </a:endParaRPr>
          </a:p>
          <a:p>
            <a:pPr lvl="1"/>
            <a:r>
              <a:rPr lang="nl-NL" sz="2000" kern="1200" dirty="0" err="1">
                <a:latin typeface="Verdana" pitchFamily="34" charset="0"/>
                <a:cs typeface="Arial" charset="0"/>
              </a:rPr>
              <a:t>provision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of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diagnostic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test</a:t>
            </a:r>
          </a:p>
          <a:p>
            <a:pPr lvl="1"/>
            <a:r>
              <a:rPr lang="nl-NL" sz="2000" kern="1200" dirty="0" err="1">
                <a:latin typeface="Verdana" pitchFamily="34" charset="0"/>
                <a:cs typeface="Arial" charset="0"/>
              </a:rPr>
              <a:t>provision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of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written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information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about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medicine</a:t>
            </a:r>
            <a:endParaRPr lang="nl-NL" sz="2000" kern="1200" dirty="0">
              <a:latin typeface="Verdana" pitchFamily="34" charset="0"/>
              <a:cs typeface="Arial" charset="0"/>
            </a:endParaRPr>
          </a:p>
          <a:p>
            <a:pPr lvl="1"/>
            <a:r>
              <a:rPr lang="nl-NL" sz="2000" kern="1200" dirty="0" err="1">
                <a:latin typeface="Verdana" pitchFamily="34" charset="0"/>
                <a:cs typeface="Arial" charset="0"/>
              </a:rPr>
              <a:t>reporting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in a </a:t>
            </a:r>
            <a:r>
              <a:rPr lang="nl-NL" sz="2000" kern="1200" dirty="0" err="1">
                <a:latin typeface="Verdana" pitchFamily="34" charset="0"/>
                <a:cs typeface="Arial" charset="0"/>
              </a:rPr>
              <a:t>medical</a:t>
            </a:r>
            <a:r>
              <a:rPr lang="nl-NL" sz="2000" kern="1200" dirty="0">
                <a:latin typeface="Verdana" pitchFamily="34" charset="0"/>
                <a:cs typeface="Arial" charset="0"/>
              </a:rPr>
              <a:t> file </a:t>
            </a:r>
            <a:endParaRPr lang="nl-NL" sz="2000" dirty="0"/>
          </a:p>
          <a:p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611188" y="1141552"/>
            <a:ext cx="982524" cy="982524"/>
            <a:chOff x="1305665" y="4411912"/>
            <a:chExt cx="982524" cy="982524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665" y="4411912"/>
              <a:ext cx="982524" cy="982524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727" y="4436715"/>
              <a:ext cx="416400" cy="41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Tijdelijke aanduiding voor inhoud 6"/>
          <p:cNvPicPr>
            <a:picLocks noChangeAspect="1"/>
          </p:cNvPicPr>
          <p:nvPr/>
        </p:nvPicPr>
        <p:blipFill rotWithShape="1">
          <a:blip r:embed="rId5"/>
          <a:srcRect l="39753" r="41466"/>
          <a:stretch/>
        </p:blipFill>
        <p:spPr bwMode="auto">
          <a:xfrm>
            <a:off x="7482980" y="89247"/>
            <a:ext cx="1535185" cy="89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0" name="Rechthoek 9"/>
          <p:cNvSpPr/>
          <p:nvPr/>
        </p:nvSpPr>
        <p:spPr>
          <a:xfrm>
            <a:off x="3566564" y="4952018"/>
            <a:ext cx="5360193" cy="145844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Verdana" pitchFamily="34" charset="0"/>
                <a:cs typeface="Arial" charset="0"/>
              </a:rPr>
              <a:t>no support for large-scale introduction of EPT </a:t>
            </a:r>
            <a:endParaRPr lang="nl-NL" sz="2800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AIDS 2018-07-22 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Partner notification &amp; treatment 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5177561" y="1141552"/>
            <a:ext cx="3749196" cy="81297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Verdana" pitchFamily="34" charset="0"/>
                <a:cs typeface="Arial" charset="0"/>
              </a:rPr>
              <a:t>Best possibilities at STI clinics at PHS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8079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Real </a:t>
            </a:r>
            <a:r>
              <a:rPr lang="nl-NL" dirty="0" err="1"/>
              <a:t>world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pic>
        <p:nvPicPr>
          <p:cNvPr id="7" name="Tijdelijke aanduiding voor inhou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5423" y="931591"/>
            <a:ext cx="4579927" cy="128904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 b="30198"/>
          <a:stretch/>
        </p:blipFill>
        <p:spPr>
          <a:xfrm>
            <a:off x="125423" y="2388117"/>
            <a:ext cx="4579927" cy="96733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0" name="Rechthoek 9"/>
          <p:cNvSpPr/>
          <p:nvPr/>
        </p:nvSpPr>
        <p:spPr>
          <a:xfrm>
            <a:off x="225685" y="6248400"/>
            <a:ext cx="8182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Vaidya 2014 </a:t>
            </a:r>
            <a:r>
              <a:rPr lang="en-GB" sz="1000" dirty="0"/>
              <a:t>Sex </a:t>
            </a:r>
            <a:r>
              <a:rPr lang="en-GB" sz="1000" dirty="0" err="1"/>
              <a:t>Transm</a:t>
            </a:r>
            <a:r>
              <a:rPr lang="en-GB" sz="1000" dirty="0"/>
              <a:t> Dis </a:t>
            </a:r>
            <a:r>
              <a:rPr lang="nl-NL" sz="1000" b="1" dirty="0"/>
              <a:t>41</a:t>
            </a:r>
            <a:r>
              <a:rPr lang="nl-NL" sz="1000" dirty="0"/>
              <a:t>(11): 690-694.; Taylor 2013 </a:t>
            </a:r>
            <a:r>
              <a:rPr lang="nl-NL" sz="1000" u="sng" dirty="0"/>
              <a:t>Int J STD AIDS </a:t>
            </a:r>
            <a:r>
              <a:rPr lang="nl-NL" sz="1000" b="1" u="sng" dirty="0"/>
              <a:t>24</a:t>
            </a:r>
            <a:r>
              <a:rPr lang="nl-NL" sz="1000" u="sng" dirty="0"/>
              <a:t>(5): 371-374. </a:t>
            </a:r>
            <a:r>
              <a:rPr lang="nl-NL" sz="1000" u="sng" dirty="0" err="1"/>
              <a:t>Mickiewicz</a:t>
            </a:r>
            <a:r>
              <a:rPr lang="nl-NL" sz="1000" u="sng" dirty="0"/>
              <a:t> 2012 </a:t>
            </a:r>
            <a:r>
              <a:rPr lang="sv-SE" sz="1000" u="sng" dirty="0"/>
              <a:t>Sex Transm Dis </a:t>
            </a:r>
            <a:r>
              <a:rPr lang="sv-SE" sz="1000" b="1" u="sng" dirty="0"/>
              <a:t>39</a:t>
            </a:r>
            <a:r>
              <a:rPr lang="sv-SE" sz="1000" u="sng" dirty="0"/>
              <a:t>(12): 923-929</a:t>
            </a:r>
            <a:endParaRPr lang="nl-NL" sz="1000" u="sng" dirty="0"/>
          </a:p>
          <a:p>
            <a:r>
              <a:rPr lang="nl-NL" sz="1000" dirty="0"/>
              <a:t> 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64" y="4016096"/>
            <a:ext cx="4614734" cy="1008063"/>
          </a:xfrm>
          <a:prstGeom prst="rect">
            <a:avLst/>
          </a:prstGeom>
          <a:ln w="28575">
            <a:solidFill>
              <a:srgbClr val="008000"/>
            </a:solidFill>
          </a:ln>
        </p:spPr>
      </p:pic>
      <p:sp>
        <p:nvSpPr>
          <p:cNvPr id="16" name="Tijdelijke aanduiding voor inhoud 5"/>
          <p:cNvSpPr>
            <a:spLocks noGrp="1"/>
          </p:cNvSpPr>
          <p:nvPr>
            <p:ph sz="half" idx="13"/>
          </p:nvPr>
        </p:nvSpPr>
        <p:spPr>
          <a:xfrm>
            <a:off x="4911921" y="868047"/>
            <a:ext cx="4133850" cy="1228828"/>
          </a:xfrm>
        </p:spPr>
        <p:txBody>
          <a:bodyPr/>
          <a:lstStyle/>
          <a:p>
            <a:r>
              <a:rPr lang="nl-NL" sz="2000" dirty="0"/>
              <a:t>1076/1964 (</a:t>
            </a:r>
            <a:r>
              <a:rPr lang="nl-NL" sz="2000" dirty="0">
                <a:solidFill>
                  <a:srgbClr val="18933C"/>
                </a:solidFill>
              </a:rPr>
              <a:t>55%</a:t>
            </a:r>
            <a:r>
              <a:rPr lang="nl-NL" sz="2000" dirty="0"/>
              <a:t>) </a:t>
            </a:r>
            <a:r>
              <a:rPr lang="nl-NL" sz="2000" dirty="0" err="1"/>
              <a:t>accepted</a:t>
            </a:r>
            <a:r>
              <a:rPr lang="nl-NL" sz="2000" dirty="0"/>
              <a:t> EPT</a:t>
            </a:r>
          </a:p>
          <a:p>
            <a:r>
              <a:rPr lang="nl-NL" sz="2000" dirty="0"/>
              <a:t>No </a:t>
            </a:r>
            <a:r>
              <a:rPr lang="nl-NL" sz="2000" dirty="0" err="1"/>
              <a:t>difference</a:t>
            </a:r>
            <a:r>
              <a:rPr lang="nl-NL" sz="2000" dirty="0"/>
              <a:t> </a:t>
            </a:r>
            <a:r>
              <a:rPr lang="nl-NL" sz="2000" dirty="0" err="1"/>
              <a:t>age</a:t>
            </a:r>
            <a:r>
              <a:rPr lang="nl-NL" sz="2000" dirty="0"/>
              <a:t> /</a:t>
            </a:r>
            <a:r>
              <a:rPr lang="nl-NL" sz="2000" dirty="0" err="1"/>
              <a:t>sex</a:t>
            </a:r>
            <a:r>
              <a:rPr lang="nl-NL" sz="2000" dirty="0"/>
              <a:t> / race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 </a:t>
            </a:r>
          </a:p>
        </p:txBody>
      </p:sp>
      <p:sp>
        <p:nvSpPr>
          <p:cNvPr id="19" name="Tijdelijke aanduiding voor inhoud 5"/>
          <p:cNvSpPr>
            <a:spLocks noGrp="1"/>
          </p:cNvSpPr>
          <p:nvPr>
            <p:ph sz="half" idx="13"/>
          </p:nvPr>
        </p:nvSpPr>
        <p:spPr>
          <a:xfrm>
            <a:off x="4911921" y="2220640"/>
            <a:ext cx="4133850" cy="139503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sz="2000" dirty="0">
                <a:solidFill>
                  <a:srgbClr val="0070C0"/>
                </a:solidFill>
              </a:rPr>
              <a:t>246 / 492 (52%) EPT; </a:t>
            </a:r>
            <a:r>
              <a:rPr lang="nl-NL" sz="2000" dirty="0" err="1">
                <a:solidFill>
                  <a:srgbClr val="0070C0"/>
                </a:solidFill>
              </a:rPr>
              <a:t>Women</a:t>
            </a:r>
            <a:r>
              <a:rPr lang="nl-NL" sz="2000" dirty="0">
                <a:solidFill>
                  <a:srgbClr val="0070C0"/>
                </a:solidFill>
              </a:rPr>
              <a:t> &gt;</a:t>
            </a:r>
          </a:p>
          <a:p>
            <a:r>
              <a:rPr lang="nl-NL" sz="2000" dirty="0">
                <a:solidFill>
                  <a:srgbClr val="0070C0"/>
                </a:solidFill>
              </a:rPr>
              <a:t>323 </a:t>
            </a:r>
            <a:r>
              <a:rPr lang="nl-NL" sz="2000" dirty="0" err="1">
                <a:solidFill>
                  <a:srgbClr val="0070C0"/>
                </a:solidFill>
              </a:rPr>
              <a:t>treated</a:t>
            </a:r>
            <a:r>
              <a:rPr lang="nl-NL" sz="2000" dirty="0">
                <a:solidFill>
                  <a:srgbClr val="0070C0"/>
                </a:solidFill>
              </a:rPr>
              <a:t> &amp; </a:t>
            </a:r>
            <a:r>
              <a:rPr lang="nl-NL" sz="2000" dirty="0" err="1">
                <a:solidFill>
                  <a:srgbClr val="0070C0"/>
                </a:solidFill>
              </a:rPr>
              <a:t>retested</a:t>
            </a:r>
            <a:r>
              <a:rPr lang="nl-NL" sz="2000" dirty="0">
                <a:solidFill>
                  <a:srgbClr val="0070C0"/>
                </a:solidFill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nl-NL" sz="2000" dirty="0" err="1">
                <a:solidFill>
                  <a:srgbClr val="0070C0"/>
                </a:solidFill>
              </a:rPr>
              <a:t>Reinfection</a:t>
            </a:r>
            <a:r>
              <a:rPr lang="nl-NL" sz="2000" dirty="0">
                <a:solidFill>
                  <a:srgbClr val="0070C0"/>
                </a:solidFill>
              </a:rPr>
              <a:t> 13% EPT </a:t>
            </a:r>
            <a:r>
              <a:rPr lang="nl-NL" sz="2000" dirty="0" err="1">
                <a:solidFill>
                  <a:srgbClr val="0070C0"/>
                </a:solidFill>
              </a:rPr>
              <a:t>vs</a:t>
            </a:r>
            <a:r>
              <a:rPr lang="nl-NL" sz="2000" dirty="0">
                <a:solidFill>
                  <a:srgbClr val="0070C0"/>
                </a:solidFill>
              </a:rPr>
              <a:t> 27%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 </a:t>
            </a:r>
          </a:p>
        </p:txBody>
      </p:sp>
      <p:sp>
        <p:nvSpPr>
          <p:cNvPr id="20" name="Tijdelijke aanduiding voor inhoud 5"/>
          <p:cNvSpPr>
            <a:spLocks noGrp="1"/>
          </p:cNvSpPr>
          <p:nvPr>
            <p:ph sz="half" idx="13"/>
          </p:nvPr>
        </p:nvSpPr>
        <p:spPr>
          <a:xfrm>
            <a:off x="4911921" y="3878488"/>
            <a:ext cx="4133850" cy="2202435"/>
          </a:xfrm>
        </p:spPr>
        <p:txBody>
          <a:bodyPr/>
          <a:lstStyle/>
          <a:p>
            <a:r>
              <a:rPr lang="nl-NL" sz="2000" dirty="0">
                <a:solidFill>
                  <a:srgbClr val="189300"/>
                </a:solidFill>
              </a:rPr>
              <a:t>2578 </a:t>
            </a:r>
            <a:r>
              <a:rPr lang="nl-NL" sz="2000" dirty="0" err="1">
                <a:solidFill>
                  <a:srgbClr val="189300"/>
                </a:solidFill>
              </a:rPr>
              <a:t>eligible</a:t>
            </a:r>
            <a:r>
              <a:rPr lang="nl-NL" sz="2000" dirty="0">
                <a:solidFill>
                  <a:srgbClr val="189300"/>
                </a:solidFill>
              </a:rPr>
              <a:t> </a:t>
            </a:r>
            <a:r>
              <a:rPr lang="nl-NL" sz="2000" dirty="0" err="1">
                <a:solidFill>
                  <a:srgbClr val="189300"/>
                </a:solidFill>
              </a:rPr>
              <a:t>for</a:t>
            </a:r>
            <a:r>
              <a:rPr lang="nl-NL" sz="2000" dirty="0">
                <a:solidFill>
                  <a:srgbClr val="189300"/>
                </a:solidFill>
              </a:rPr>
              <a:t> 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89300"/>
                </a:solidFill>
              </a:rPr>
              <a:t>Requirement documentation: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89300"/>
                </a:solidFill>
              </a:rPr>
              <a:t>EPT acceptance from 20% to 48% no significant reduced risk of chlamydial reinfection</a:t>
            </a:r>
            <a:endParaRPr lang="nl-NL" sz="1800" dirty="0">
              <a:solidFill>
                <a:srgbClr val="189300"/>
              </a:solidFill>
            </a:endParaRP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52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Oliver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685777"/>
              </p:ext>
            </p:extLst>
          </p:nvPr>
        </p:nvGraphicFramePr>
        <p:xfrm>
          <a:off x="611188" y="1046163"/>
          <a:ext cx="3992563" cy="250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iek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939889"/>
              </p:ext>
            </p:extLst>
          </p:nvPr>
        </p:nvGraphicFramePr>
        <p:xfrm>
          <a:off x="739775" y="3629025"/>
          <a:ext cx="3479799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ijdelijke aanduiding voor inhoud 14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525364242"/>
              </p:ext>
            </p:extLst>
          </p:nvPr>
        </p:nvGraphicFramePr>
        <p:xfrm>
          <a:off x="4457701" y="3629024"/>
          <a:ext cx="4325938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Afbeelding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108" y="161429"/>
            <a:ext cx="5440892" cy="1137641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5569210" y="6514941"/>
            <a:ext cx="27943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Oliver  </a:t>
            </a:r>
            <a:r>
              <a:rPr lang="en-GB" sz="1000" dirty="0"/>
              <a:t>Sex </a:t>
            </a:r>
            <a:r>
              <a:rPr lang="en-GB" sz="1000" dirty="0" err="1"/>
              <a:t>Transm</a:t>
            </a:r>
            <a:r>
              <a:rPr lang="en-GB" sz="1000" dirty="0"/>
              <a:t> Dis 2016 </a:t>
            </a:r>
            <a:r>
              <a:rPr lang="sv-SE" sz="1000" b="1" u="sng" dirty="0"/>
              <a:t>43</a:t>
            </a:r>
            <a:r>
              <a:rPr lang="sv-SE" sz="1000" u="sng" dirty="0"/>
              <a:t>(11): 673-678.</a:t>
            </a:r>
            <a:endParaRPr lang="nl-NL" sz="1000" dirty="0"/>
          </a:p>
        </p:txBody>
      </p:sp>
      <p:grpSp>
        <p:nvGrpSpPr>
          <p:cNvPr id="3" name="Groep 2"/>
          <p:cNvGrpSpPr/>
          <p:nvPr/>
        </p:nvGrpSpPr>
        <p:grpSpPr>
          <a:xfrm>
            <a:off x="7872303" y="3235629"/>
            <a:ext cx="982524" cy="982524"/>
            <a:chOff x="7872303" y="3235629"/>
            <a:chExt cx="982524" cy="982524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303" y="3235629"/>
              <a:ext cx="982524" cy="982524"/>
            </a:xfrm>
            <a:prstGeom prst="rect">
              <a:avLst/>
            </a:prstGeom>
          </p:spPr>
        </p:pic>
        <p:sp>
          <p:nvSpPr>
            <p:cNvPr id="18" name="Rechthoek 17"/>
            <p:cNvSpPr/>
            <p:nvPr/>
          </p:nvSpPr>
          <p:spPr>
            <a:xfrm>
              <a:off x="7966202" y="3258094"/>
              <a:ext cx="774324" cy="296677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dirty="0" err="1">
                  <a:solidFill>
                    <a:schemeClr val="tx1"/>
                  </a:solidFill>
                </a:rPr>
                <a:t>prescription</a:t>
              </a:r>
              <a:endParaRPr lang="nl-NL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3738174" y="3563463"/>
            <a:ext cx="835566" cy="826944"/>
            <a:chOff x="1305665" y="4411912"/>
            <a:chExt cx="982524" cy="982524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665" y="4411912"/>
              <a:ext cx="982524" cy="982524"/>
            </a:xfrm>
            <a:prstGeom prst="rect">
              <a:avLst/>
            </a:prstGeom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717" y="4469805"/>
              <a:ext cx="416400" cy="416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hthoek 21"/>
          <p:cNvSpPr/>
          <p:nvPr/>
        </p:nvSpPr>
        <p:spPr>
          <a:xfrm>
            <a:off x="3108959" y="4103370"/>
            <a:ext cx="531939" cy="287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7700231" y="4591564"/>
            <a:ext cx="1154595" cy="403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0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5" y="124284"/>
            <a:ext cx="6619875" cy="14859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11" name="Rechthoek 10"/>
          <p:cNvSpPr/>
          <p:nvPr/>
        </p:nvSpPr>
        <p:spPr>
          <a:xfrm>
            <a:off x="225685" y="6248400"/>
            <a:ext cx="17491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 err="1"/>
              <a:t>Qin</a:t>
            </a:r>
            <a:r>
              <a:rPr lang="nl-NL" sz="1000" dirty="0"/>
              <a:t> J </a:t>
            </a:r>
            <a:r>
              <a:rPr lang="nl-NL" sz="1000" dirty="0" err="1"/>
              <a:t>Obstet</a:t>
            </a:r>
            <a:r>
              <a:rPr lang="nl-NL" sz="1000" dirty="0"/>
              <a:t> </a:t>
            </a:r>
            <a:r>
              <a:rPr lang="nl-NL" sz="1000" dirty="0" err="1"/>
              <a:t>Gynecol</a:t>
            </a:r>
            <a:r>
              <a:rPr lang="nl-NL" sz="1000" dirty="0"/>
              <a:t> 2018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7" y="1178760"/>
            <a:ext cx="8498691" cy="4791075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00062" y="5545217"/>
            <a:ext cx="1319213" cy="226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4694238" y="2144792"/>
            <a:ext cx="4180690" cy="779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684320" y="4220071"/>
            <a:ext cx="4190608" cy="409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556" y="1381661"/>
            <a:ext cx="2752026" cy="4755562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11188" y="414339"/>
            <a:ext cx="6669088" cy="565149"/>
          </a:xfrm>
        </p:spPr>
        <p:txBody>
          <a:bodyPr/>
          <a:lstStyle/>
          <a:p>
            <a:r>
              <a:rPr lang="nl-NL" dirty="0" err="1"/>
              <a:t>Qin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217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685" y="338139"/>
            <a:ext cx="6669088" cy="565149"/>
          </a:xfrm>
        </p:spPr>
        <p:txBody>
          <a:bodyPr/>
          <a:lstStyle/>
          <a:p>
            <a:r>
              <a:rPr lang="nl-NL" dirty="0" err="1"/>
              <a:t>Borchardt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1577974"/>
            <a:ext cx="4133850" cy="44958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/>
          <a:srcRect l="4481" r="7311"/>
          <a:stretch/>
        </p:blipFill>
        <p:spPr>
          <a:xfrm>
            <a:off x="1735667" y="154145"/>
            <a:ext cx="7124700" cy="131445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2362200" y="5229225"/>
            <a:ext cx="4400550" cy="8445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225685" y="6248400"/>
            <a:ext cx="29770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Borchardt</a:t>
            </a:r>
            <a:r>
              <a:rPr lang="en-US" sz="1000" dirty="0"/>
              <a:t> </a:t>
            </a:r>
            <a:r>
              <a:rPr lang="en-GB" sz="1000" dirty="0"/>
              <a:t>Sex </a:t>
            </a:r>
            <a:r>
              <a:rPr lang="en-GB" sz="1000" dirty="0" err="1"/>
              <a:t>Transm</a:t>
            </a:r>
            <a:r>
              <a:rPr lang="en-GB" sz="1000" dirty="0"/>
              <a:t> Dis 2018 </a:t>
            </a:r>
            <a:r>
              <a:rPr lang="en-US" sz="1000" b="1" u="sng" dirty="0"/>
              <a:t>45</a:t>
            </a:r>
            <a:r>
              <a:rPr lang="en-US" sz="1000" u="sng" dirty="0"/>
              <a:t>(5): 350-353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89018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Prescription EPT - &gt; PT ? 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4294967295"/>
          </p:nvPr>
        </p:nvSpPr>
        <p:spPr>
          <a:xfrm>
            <a:off x="611188" y="1046163"/>
            <a:ext cx="8173216" cy="52022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Additional studies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Prescription EPT vs medication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Benefit cost analysis PH departments purchasing &amp; distributing 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Washington </a:t>
            </a:r>
            <a:r>
              <a:rPr lang="en-GB" sz="1800" baseline="30000" dirty="0">
                <a:solidFill>
                  <a:schemeClr val="tx1"/>
                </a:solidFill>
              </a:rPr>
              <a:t>1</a:t>
            </a:r>
            <a:endParaRPr lang="en-GB" sz="18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California </a:t>
            </a:r>
            <a:r>
              <a:rPr lang="en-GB" sz="1800" baseline="30000" dirty="0">
                <a:solidFill>
                  <a:schemeClr val="tx1"/>
                </a:solidFill>
              </a:rPr>
              <a:t>2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Cost effective </a:t>
            </a:r>
            <a:r>
              <a:rPr lang="en-GB" sz="1800" baseline="30000" dirty="0">
                <a:solidFill>
                  <a:schemeClr val="tx1"/>
                </a:solidFill>
              </a:rPr>
              <a:t>3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RCT mimicking reality intervention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70C0"/>
                </a:solidFill>
              </a:rPr>
              <a:t>Danger providing EPT in form neither expedited nor PT </a:t>
            </a:r>
          </a:p>
        </p:txBody>
      </p:sp>
      <p:sp>
        <p:nvSpPr>
          <p:cNvPr id="8" name="Rechthoek 7"/>
          <p:cNvSpPr/>
          <p:nvPr/>
        </p:nvSpPr>
        <p:spPr>
          <a:xfrm>
            <a:off x="225685" y="6248400"/>
            <a:ext cx="7856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1 Golden Sex </a:t>
            </a:r>
            <a:r>
              <a:rPr lang="en-GB" sz="1000" dirty="0" err="1"/>
              <a:t>Transm</a:t>
            </a:r>
            <a:r>
              <a:rPr lang="en-GB" sz="1000" dirty="0"/>
              <a:t> Dis 2007, 2 </a:t>
            </a:r>
            <a:r>
              <a:rPr lang="en-GB" sz="1000" dirty="0" err="1"/>
              <a:t>Kovalevski</a:t>
            </a:r>
            <a:r>
              <a:rPr lang="en-GB" sz="1000" dirty="0"/>
              <a:t> 2016 Nat STD </a:t>
            </a:r>
            <a:r>
              <a:rPr lang="en-GB" sz="1000" dirty="0" err="1"/>
              <a:t>prev</a:t>
            </a:r>
            <a:r>
              <a:rPr lang="en-GB" sz="1000" dirty="0"/>
              <a:t> </a:t>
            </a:r>
            <a:r>
              <a:rPr lang="en-GB" sz="1000" dirty="0" err="1"/>
              <a:t>conf</a:t>
            </a:r>
            <a:r>
              <a:rPr lang="en-GB" sz="1000" dirty="0"/>
              <a:t>, 3 Gift Sex </a:t>
            </a:r>
            <a:r>
              <a:rPr lang="en-GB" sz="1000" dirty="0" err="1"/>
              <a:t>Transm</a:t>
            </a:r>
            <a:r>
              <a:rPr lang="en-GB" sz="1000" dirty="0"/>
              <a:t> Dis 2011   4 Schillinger Sex </a:t>
            </a:r>
            <a:r>
              <a:rPr lang="en-GB" sz="1000" dirty="0" err="1"/>
              <a:t>Transm</a:t>
            </a:r>
            <a:r>
              <a:rPr lang="en-GB" sz="1000" dirty="0"/>
              <a:t> Dis 2018</a:t>
            </a:r>
            <a:endParaRPr lang="nl-NL" sz="1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156" y="4878716"/>
            <a:ext cx="3983248" cy="13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RCT APT 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667" y="979488"/>
            <a:ext cx="6372225" cy="20859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16963" b="13981"/>
          <a:stretch/>
        </p:blipFill>
        <p:spPr>
          <a:xfrm>
            <a:off x="940525" y="3137054"/>
            <a:ext cx="7471955" cy="45026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23775" y="5728697"/>
            <a:ext cx="8140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https://www.lustrum.org.uk/information-for-healthcare-professionals.html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41CB87E-EA46-4938-BEFA-2C5477A2BE09}"/>
              </a:ext>
            </a:extLst>
          </p:cNvPr>
          <p:cNvSpPr txBox="1"/>
          <p:nvPr/>
        </p:nvSpPr>
        <p:spPr>
          <a:xfrm>
            <a:off x="1440382" y="4167398"/>
            <a:ext cx="504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Will </a:t>
            </a:r>
            <a:r>
              <a:rPr lang="nl-NL" dirty="0" err="1"/>
              <a:t>give</a:t>
            </a:r>
            <a:r>
              <a:rPr lang="nl-NL" dirty="0"/>
              <a:t> </a:t>
            </a:r>
            <a:r>
              <a:rPr lang="nl-NL" dirty="0" err="1"/>
              <a:t>answers</a:t>
            </a:r>
            <a:r>
              <a:rPr lang="nl-NL" dirty="0"/>
              <a:t> on effect on </a:t>
            </a:r>
            <a:r>
              <a:rPr lang="nl-NL" dirty="0" err="1"/>
              <a:t>individual</a:t>
            </a:r>
            <a:r>
              <a:rPr lang="nl-NL" dirty="0"/>
              <a:t> level </a:t>
            </a:r>
          </a:p>
        </p:txBody>
      </p:sp>
    </p:spTree>
    <p:extLst>
      <p:ext uri="{BB962C8B-B14F-4D97-AF65-F5344CB8AC3E}">
        <p14:creationId xmlns:p14="http://schemas.microsoft.com/office/powerpoint/2010/main" val="1115675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23" y="419101"/>
            <a:ext cx="6669088" cy="565149"/>
          </a:xfrm>
        </p:spPr>
        <p:txBody>
          <a:bodyPr/>
          <a:lstStyle/>
          <a:p>
            <a:r>
              <a:rPr lang="nl-NL" dirty="0"/>
              <a:t>How chlamydia control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absence of </a:t>
            </a:r>
            <a:r>
              <a:rPr lang="nl-NL" dirty="0" err="1"/>
              <a:t>systematic</a:t>
            </a:r>
            <a:r>
              <a:rPr lang="nl-NL" dirty="0"/>
              <a:t> screening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Testing</a:t>
            </a:r>
            <a:r>
              <a:rPr lang="nl-NL" dirty="0"/>
              <a:t> &amp; Casemanagement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Counseling &amp; </a:t>
            </a:r>
            <a:r>
              <a:rPr lang="nl-NL" dirty="0" err="1"/>
              <a:t>Partnernotification</a:t>
            </a:r>
            <a:r>
              <a:rPr lang="nl-NL" dirty="0"/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referral</a:t>
            </a:r>
            <a:r>
              <a:rPr lang="nl-NL" dirty="0"/>
              <a:t> at </a:t>
            </a:r>
            <a:r>
              <a:rPr lang="nl-NL" dirty="0" err="1"/>
              <a:t>least</a:t>
            </a:r>
            <a:r>
              <a:rPr lang="nl-NL" dirty="0"/>
              <a:t> </a:t>
            </a:r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last 2-3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Selective</a:t>
            </a:r>
            <a:r>
              <a:rPr lang="nl-NL" dirty="0"/>
              <a:t> cases PIPT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Special focus &amp; resources on </a:t>
            </a:r>
            <a:r>
              <a:rPr lang="nl-NL" dirty="0" err="1"/>
              <a:t>those</a:t>
            </a:r>
            <a:r>
              <a:rPr lang="nl-NL" dirty="0"/>
              <a:t> </a:t>
            </a:r>
          </a:p>
          <a:p>
            <a:pPr lvl="4" indent="0">
              <a:buNone/>
            </a:pPr>
            <a:r>
              <a:rPr lang="nl-NL" dirty="0"/>
              <a:t>	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potential</a:t>
            </a:r>
            <a:r>
              <a:rPr lang="nl-NL" dirty="0"/>
              <a:t> of high transmission</a:t>
            </a:r>
          </a:p>
          <a:p>
            <a:pPr lvl="2" indent="0">
              <a:buNone/>
            </a:pPr>
            <a:r>
              <a:rPr lang="nl-NL" dirty="0"/>
              <a:t>	</a:t>
            </a:r>
            <a:r>
              <a:rPr lang="nl-NL" dirty="0" err="1"/>
              <a:t>repeat</a:t>
            </a:r>
            <a:r>
              <a:rPr lang="nl-NL" dirty="0"/>
              <a:t> </a:t>
            </a:r>
            <a:r>
              <a:rPr lang="nl-NL" dirty="0" err="1"/>
              <a:t>infection</a:t>
            </a:r>
            <a:r>
              <a:rPr lang="nl-NL" dirty="0"/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3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4"/>
          <p:cNvPicPr>
            <a:picLocks noChangeAspect="1"/>
          </p:cNvPicPr>
          <p:nvPr/>
        </p:nvPicPr>
        <p:blipFill rotWithShape="1">
          <a:blip r:embed="rId3"/>
          <a:srcRect l="876" t="3106" r="3908" b="866"/>
          <a:stretch/>
        </p:blipFill>
        <p:spPr>
          <a:xfrm>
            <a:off x="0" y="1163638"/>
            <a:ext cx="8783638" cy="5694362"/>
          </a:xfrm>
          <a:prstGeom prst="rect">
            <a:avLst/>
          </a:prstGeom>
        </p:spPr>
      </p:pic>
      <p:sp>
        <p:nvSpPr>
          <p:cNvPr id="3" name="Rectangle 27"/>
          <p:cNvSpPr>
            <a:spLocks noChangeArrowheads="1"/>
          </p:cNvSpPr>
          <p:nvPr/>
        </p:nvSpPr>
        <p:spPr bwMode="gray">
          <a:xfrm>
            <a:off x="595312" y="1163638"/>
            <a:ext cx="4000501" cy="4002087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white">
          <a:xfrm>
            <a:off x="603250" y="1163638"/>
            <a:ext cx="3992563" cy="381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0000" tIns="90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400" b="1" i="0" baseline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0" i="0">
                <a:solidFill>
                  <a:schemeClr val="bg1"/>
                </a:solidFill>
                <a:latin typeface="Arial for Rotterdam"/>
                <a:ea typeface="+mn-ea"/>
                <a:cs typeface="Arial for Rotterdam"/>
              </a:defRPr>
            </a:lvl2pPr>
            <a:lvl3pPr marL="1149350" indent="-234950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3pPr>
            <a:lvl4pPr marL="1730375" indent="-358775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4pPr>
            <a:lvl5pPr marL="2339975" indent="-511175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5pPr>
            <a:lvl6pPr marL="29559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131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703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275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cap="all" dirty="0">
                <a:solidFill>
                  <a:schemeClr val="bg1"/>
                </a:solidFill>
              </a:rPr>
              <a:t>Partner notification &amp; Treatment</a:t>
            </a:r>
          </a:p>
          <a:p>
            <a:pPr>
              <a:lnSpc>
                <a:spcPct val="150000"/>
              </a:lnSpc>
            </a:pPr>
            <a:endParaRPr lang="en-GB" sz="2000" cap="all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sz="2000" cap="all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1800" b="0" dirty="0">
              <a:solidFill>
                <a:schemeClr val="accent3"/>
              </a:solidFill>
              <a:latin typeface="+mn-lt"/>
              <a:cs typeface="Arial for Rotterdam"/>
            </a:endParaRPr>
          </a:p>
          <a:p>
            <a:pPr>
              <a:lnSpc>
                <a:spcPct val="100000"/>
              </a:lnSpc>
            </a:pPr>
            <a:endParaRPr lang="en-US" sz="1800" b="0" dirty="0">
              <a:solidFill>
                <a:schemeClr val="accent3"/>
              </a:solidFill>
              <a:latin typeface="+mn-lt"/>
              <a:cs typeface="Arial for Rotterdam"/>
            </a:endParaRPr>
          </a:p>
          <a:p>
            <a:pPr>
              <a:lnSpc>
                <a:spcPct val="100000"/>
              </a:lnSpc>
            </a:pPr>
            <a:endParaRPr lang="en-US" sz="1800" b="0" dirty="0">
              <a:solidFill>
                <a:schemeClr val="accent3"/>
              </a:solidFill>
              <a:latin typeface="+mn-lt"/>
              <a:cs typeface="Arial for Rotterdam"/>
            </a:endParaRPr>
          </a:p>
          <a:p>
            <a:pPr>
              <a:lnSpc>
                <a:spcPct val="100000"/>
              </a:lnSpc>
            </a:pPr>
            <a:r>
              <a:rPr lang="en-US" sz="2000" b="0" dirty="0">
                <a:solidFill>
                  <a:schemeClr val="bg1"/>
                </a:solidFill>
                <a:latin typeface="+mn-lt"/>
                <a:cs typeface="Arial for Rotterdam"/>
              </a:rPr>
              <a:t>Hannelore Götz</a:t>
            </a:r>
          </a:p>
          <a:p>
            <a:pPr>
              <a:lnSpc>
                <a:spcPct val="100000"/>
              </a:lnSpc>
            </a:pPr>
            <a:endParaRPr lang="en-US" sz="2000" b="0" dirty="0">
              <a:solidFill>
                <a:schemeClr val="bg1"/>
              </a:solidFill>
              <a:latin typeface="+mn-lt"/>
              <a:cs typeface="Arial for Rotterdam"/>
            </a:endParaRPr>
          </a:p>
          <a:p>
            <a:pPr>
              <a:lnSpc>
                <a:spcPct val="100000"/>
              </a:lnSpc>
            </a:pPr>
            <a:r>
              <a:rPr lang="en-US" sz="2000" b="0" dirty="0">
                <a:solidFill>
                  <a:schemeClr val="bg1"/>
                </a:solidFill>
                <a:latin typeface="+mn-lt"/>
                <a:cs typeface="Arial for Rotterdam"/>
              </a:rPr>
              <a:t>22 July 2018</a:t>
            </a:r>
          </a:p>
        </p:txBody>
      </p:sp>
      <p:pic>
        <p:nvPicPr>
          <p:cNvPr id="5" name="Tijdelijke aanduiding voor inhoud 6"/>
          <p:cNvPicPr>
            <a:picLocks noChangeAspect="1"/>
          </p:cNvPicPr>
          <p:nvPr/>
        </p:nvPicPr>
        <p:blipFill rotWithShape="1">
          <a:blip r:embed="rId4"/>
          <a:srcRect l="39753" r="41466"/>
          <a:stretch/>
        </p:blipFill>
        <p:spPr>
          <a:xfrm>
            <a:off x="7608815" y="873018"/>
            <a:ext cx="1535185" cy="8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56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HIV prevention – partner services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53216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Gekromde PIJL-LINKS 27"/>
          <p:cNvSpPr/>
          <p:nvPr/>
        </p:nvSpPr>
        <p:spPr>
          <a:xfrm rot="5400000">
            <a:off x="3635332" y="2144144"/>
            <a:ext cx="1678602" cy="5291668"/>
          </a:xfrm>
          <a:prstGeom prst="curvedLeftArrow">
            <a:avLst/>
          </a:prstGeom>
          <a:solidFill>
            <a:srgbClr val="D4D4D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29" name="Groep 28"/>
          <p:cNvGrpSpPr/>
          <p:nvPr/>
        </p:nvGrpSpPr>
        <p:grpSpPr>
          <a:xfrm>
            <a:off x="4805759" y="3480797"/>
            <a:ext cx="1170781" cy="585390"/>
            <a:chOff x="3282156" y="2075904"/>
            <a:chExt cx="1170781" cy="585390"/>
          </a:xfrm>
          <a:solidFill>
            <a:srgbClr val="FF0000"/>
          </a:solidFill>
        </p:grpSpPr>
        <p:sp>
          <p:nvSpPr>
            <p:cNvPr id="30" name="Afgeronde rechthoek 29"/>
            <p:cNvSpPr/>
            <p:nvPr/>
          </p:nvSpPr>
          <p:spPr>
            <a:xfrm>
              <a:off x="3282156" y="2075904"/>
              <a:ext cx="1170781" cy="58539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Afgeronde rechthoek 4"/>
            <p:cNvSpPr/>
            <p:nvPr/>
          </p:nvSpPr>
          <p:spPr>
            <a:xfrm>
              <a:off x="3316446" y="2110194"/>
              <a:ext cx="1136491" cy="5511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300" kern="1200" dirty="0"/>
                <a:t>Partner </a:t>
              </a:r>
              <a:r>
                <a:rPr lang="nl-NL" sz="1300" kern="1200" dirty="0" err="1"/>
                <a:t>notification</a:t>
              </a:r>
              <a:endParaRPr lang="nl-NL" sz="1300" kern="1200" dirty="0"/>
            </a:p>
          </p:txBody>
        </p:sp>
      </p:grpSp>
      <p:grpSp>
        <p:nvGrpSpPr>
          <p:cNvPr id="32" name="Groep 31"/>
          <p:cNvGrpSpPr/>
          <p:nvPr/>
        </p:nvGrpSpPr>
        <p:grpSpPr>
          <a:xfrm>
            <a:off x="6449219" y="3464525"/>
            <a:ext cx="1170781" cy="585390"/>
            <a:chOff x="4925218" y="2075904"/>
            <a:chExt cx="1170781" cy="585390"/>
          </a:xfrm>
        </p:grpSpPr>
        <p:sp>
          <p:nvSpPr>
            <p:cNvPr id="33" name="Afgeronde rechthoek 32"/>
            <p:cNvSpPr/>
            <p:nvPr/>
          </p:nvSpPr>
          <p:spPr>
            <a:xfrm>
              <a:off x="4925218" y="2075904"/>
              <a:ext cx="1170781" cy="585390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Afgeronde rechthoek 4"/>
            <p:cNvSpPr/>
            <p:nvPr/>
          </p:nvSpPr>
          <p:spPr>
            <a:xfrm>
              <a:off x="4942363" y="2093049"/>
              <a:ext cx="1136491" cy="551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300" kern="1200" dirty="0"/>
                <a:t>Partner testing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5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Percentage new HIV pos / STI </a:t>
            </a:r>
            <a:r>
              <a:rPr lang="nl-NL" dirty="0" err="1"/>
              <a:t>notification</a:t>
            </a:r>
            <a:br>
              <a:rPr lang="nl-NL" dirty="0"/>
            </a:br>
            <a:r>
              <a:rPr lang="nl-NL" dirty="0"/>
              <a:t>in Dutch STI </a:t>
            </a:r>
            <a:r>
              <a:rPr lang="nl-NL" dirty="0" err="1"/>
              <a:t>clinics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285057"/>
              </p:ext>
            </p:extLst>
          </p:nvPr>
        </p:nvGraphicFramePr>
        <p:xfrm>
          <a:off x="609600" y="1200150"/>
          <a:ext cx="8174038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5695950" y="6488668"/>
            <a:ext cx="236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Data SOAP (F. v Aar)</a:t>
            </a:r>
          </a:p>
        </p:txBody>
      </p:sp>
      <p:sp>
        <p:nvSpPr>
          <p:cNvPr id="9" name="Tekstvak 1"/>
          <p:cNvSpPr txBox="1"/>
          <p:nvPr/>
        </p:nvSpPr>
        <p:spPr>
          <a:xfrm>
            <a:off x="2464130" y="2539916"/>
            <a:ext cx="2790780" cy="5083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dirty="0">
                <a:solidFill>
                  <a:srgbClr val="FF0000"/>
                </a:solidFill>
              </a:rPr>
              <a:t>NNTI 1984/93 = 21.3</a:t>
            </a:r>
          </a:p>
        </p:txBody>
      </p:sp>
      <p:sp>
        <p:nvSpPr>
          <p:cNvPr id="10" name="Rechthoek 9"/>
          <p:cNvSpPr/>
          <p:nvPr/>
        </p:nvSpPr>
        <p:spPr>
          <a:xfrm>
            <a:off x="1312224" y="1528948"/>
            <a:ext cx="1151906" cy="498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2793826" y="4448299"/>
            <a:ext cx="1151906" cy="498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3685310" y="1636915"/>
            <a:ext cx="2252352" cy="498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30" y="1528948"/>
            <a:ext cx="1925088" cy="192508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39" y="1528948"/>
            <a:ext cx="1925088" cy="1925088"/>
          </a:xfrm>
          <a:prstGeom prst="rect">
            <a:avLst/>
          </a:prstGeom>
        </p:spPr>
      </p:pic>
      <p:sp>
        <p:nvSpPr>
          <p:cNvPr id="16" name="Rechthoek 15"/>
          <p:cNvSpPr/>
          <p:nvPr/>
        </p:nvSpPr>
        <p:spPr>
          <a:xfrm>
            <a:off x="4284631" y="4802580"/>
            <a:ext cx="2591673" cy="498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pic>
        <p:nvPicPr>
          <p:cNvPr id="17" name="Tijdelijke aanduiding voor inhoud 6"/>
          <p:cNvPicPr>
            <a:picLocks noChangeAspect="1"/>
          </p:cNvPicPr>
          <p:nvPr/>
        </p:nvPicPr>
        <p:blipFill rotWithShape="1">
          <a:blip r:embed="rId5"/>
          <a:srcRect l="39753" r="41466"/>
          <a:stretch/>
        </p:blipFill>
        <p:spPr bwMode="auto">
          <a:xfrm>
            <a:off x="7482980" y="89247"/>
            <a:ext cx="1535185" cy="89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4726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Distribution of new HIV cases in MSM </a:t>
            </a:r>
            <a:r>
              <a:rPr lang="nl-NL" dirty="0" err="1"/>
              <a:t>by</a:t>
            </a:r>
            <a:r>
              <a:rPr lang="nl-NL" dirty="0"/>
              <a:t> STI </a:t>
            </a:r>
            <a:r>
              <a:rPr lang="nl-NL" dirty="0" err="1"/>
              <a:t>notification</a:t>
            </a:r>
            <a:r>
              <a:rPr lang="nl-NL" dirty="0"/>
              <a:t>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Partner notification &amp; treatment 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470047"/>
              </p:ext>
            </p:extLst>
          </p:nvPr>
        </p:nvGraphicFramePr>
        <p:xfrm>
          <a:off x="609600" y="1304925"/>
          <a:ext cx="8174038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5695950" y="6488668"/>
            <a:ext cx="239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Data SOAP (F. V Aar)</a:t>
            </a:r>
          </a:p>
        </p:txBody>
      </p:sp>
      <p:pic>
        <p:nvPicPr>
          <p:cNvPr id="8" name="Tijdelijke aanduiding voor inhoud 6"/>
          <p:cNvPicPr>
            <a:picLocks noChangeAspect="1"/>
          </p:cNvPicPr>
          <p:nvPr/>
        </p:nvPicPr>
        <p:blipFill rotWithShape="1">
          <a:blip r:embed="rId3"/>
          <a:srcRect l="39753" r="41466"/>
          <a:stretch/>
        </p:blipFill>
        <p:spPr bwMode="auto">
          <a:xfrm>
            <a:off x="7482980" y="89247"/>
            <a:ext cx="1535185" cy="89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08140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HIV &amp; </a:t>
            </a:r>
            <a:r>
              <a:rPr lang="nl-NL" dirty="0" err="1"/>
              <a:t>Syphilis</a:t>
            </a:r>
            <a:r>
              <a:rPr lang="nl-NL" dirty="0"/>
              <a:t> PN in Dutch STI </a:t>
            </a:r>
            <a:r>
              <a:rPr lang="nl-NL" dirty="0" err="1"/>
              <a:t>clinics</a:t>
            </a:r>
            <a:r>
              <a:rPr lang="nl-NL" dirty="0"/>
              <a:t> 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AIDS 2018-07-22 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4294967295"/>
          </p:nvPr>
        </p:nvSpPr>
        <p:spPr>
          <a:xfrm>
            <a:off x="969963" y="1046163"/>
            <a:ext cx="8174037" cy="5202237"/>
          </a:xfrm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nl-N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graphicFrame>
        <p:nvGraphicFramePr>
          <p:cNvPr id="6" name="Chart 7"/>
          <p:cNvGraphicFramePr>
            <a:graphicFrameLocks/>
          </p:cNvGraphicFramePr>
          <p:nvPr>
            <p:extLst/>
          </p:nvPr>
        </p:nvGraphicFramePr>
        <p:xfrm>
          <a:off x="699562" y="2248285"/>
          <a:ext cx="7245424" cy="381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6224891" y="6235465"/>
            <a:ext cx="28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err="1"/>
              <a:t>Acknowledgement</a:t>
            </a:r>
            <a:r>
              <a:rPr lang="nl-NL" sz="1200" dirty="0"/>
              <a:t> Isabel Slurink RIVM</a:t>
            </a:r>
          </a:p>
        </p:txBody>
      </p:sp>
      <p:sp>
        <p:nvSpPr>
          <p:cNvPr id="8" name="Rechthoek 7"/>
          <p:cNvSpPr/>
          <p:nvPr/>
        </p:nvSpPr>
        <p:spPr>
          <a:xfrm>
            <a:off x="0" y="2217115"/>
            <a:ext cx="1887523" cy="3187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PN </a:t>
            </a:r>
            <a:r>
              <a:rPr lang="nl-NL" sz="1600" dirty="0" err="1">
                <a:solidFill>
                  <a:schemeClr val="tx1"/>
                </a:solidFill>
              </a:rPr>
              <a:t>indicated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PN </a:t>
            </a:r>
            <a:r>
              <a:rPr lang="nl-NL" sz="1600" dirty="0" err="1">
                <a:solidFill>
                  <a:schemeClr val="tx1"/>
                </a:solidFill>
              </a:rPr>
              <a:t>possible</a:t>
            </a:r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r>
              <a:rPr lang="nl-NL" sz="1600" dirty="0" err="1">
                <a:solidFill>
                  <a:schemeClr val="tx1"/>
                </a:solidFill>
              </a:rPr>
              <a:t>Patient</a:t>
            </a:r>
            <a:r>
              <a:rPr lang="nl-NL" sz="1600" dirty="0">
                <a:solidFill>
                  <a:schemeClr val="tx1"/>
                </a:solidFill>
              </a:rPr>
              <a:t> </a:t>
            </a:r>
            <a:r>
              <a:rPr lang="nl-NL" sz="1600" dirty="0" err="1">
                <a:solidFill>
                  <a:schemeClr val="tx1"/>
                </a:solidFill>
              </a:rPr>
              <a:t>referral</a:t>
            </a:r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Provider </a:t>
            </a:r>
            <a:r>
              <a:rPr lang="nl-NL" sz="1600" dirty="0" err="1">
                <a:solidFill>
                  <a:schemeClr val="tx1"/>
                </a:solidFill>
              </a:rPr>
              <a:t>referral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611187" y="998137"/>
            <a:ext cx="6775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kern="0" dirty="0"/>
              <a:t>3 </a:t>
            </a:r>
            <a:r>
              <a:rPr lang="nl-NL" kern="0" dirty="0" err="1"/>
              <a:t>months</a:t>
            </a:r>
            <a:r>
              <a:rPr lang="nl-NL" kern="0" dirty="0"/>
              <a:t> </a:t>
            </a:r>
            <a:r>
              <a:rPr lang="nl-NL" kern="0" dirty="0" err="1"/>
              <a:t>period</a:t>
            </a:r>
            <a:endParaRPr lang="nl-NL" kern="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kern="0" dirty="0"/>
              <a:t>456 diagnoses </a:t>
            </a:r>
            <a:r>
              <a:rPr lang="nl-NL" kern="0" dirty="0" err="1"/>
              <a:t>syphilis</a:t>
            </a:r>
            <a:r>
              <a:rPr lang="nl-NL" kern="0" dirty="0"/>
              <a:t>, 104 HIV, 18 </a:t>
            </a:r>
            <a:r>
              <a:rPr lang="nl-NL" kern="0" dirty="0" err="1"/>
              <a:t>both</a:t>
            </a:r>
            <a:r>
              <a:rPr lang="nl-NL" kern="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kern="0" dirty="0"/>
              <a:t>56,5% </a:t>
            </a:r>
            <a:r>
              <a:rPr lang="nl-NL" kern="0" dirty="0" err="1"/>
              <a:t>valid</a:t>
            </a:r>
            <a:r>
              <a:rPr lang="nl-NL" kern="0" dirty="0"/>
              <a:t> </a:t>
            </a:r>
            <a:r>
              <a:rPr lang="nl-NL" kern="0" dirty="0" err="1"/>
              <a:t>registration</a:t>
            </a:r>
            <a:r>
              <a:rPr lang="nl-NL" kern="0" dirty="0"/>
              <a:t> PN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 pitchFamily="34" charset="0"/>
                <a:cs typeface="Arial" charset="0"/>
              </a:rPr>
              <a:t>(MSM: n=286, vrouw: n=11 en hetero man: n=10)</a:t>
            </a:r>
            <a:endParaRPr lang="en-US" dirty="0"/>
          </a:p>
        </p:txBody>
      </p:sp>
      <p:pic>
        <p:nvPicPr>
          <p:cNvPr id="10" name="Tijdelijke aanduiding voor inhoud 6"/>
          <p:cNvPicPr>
            <a:picLocks noChangeAspect="1"/>
          </p:cNvPicPr>
          <p:nvPr/>
        </p:nvPicPr>
        <p:blipFill rotWithShape="1">
          <a:blip r:embed="rId3"/>
          <a:srcRect l="39753" r="41466"/>
          <a:stretch/>
        </p:blipFill>
        <p:spPr bwMode="auto">
          <a:xfrm>
            <a:off x="7482980" y="89247"/>
            <a:ext cx="1535185" cy="89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12232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iPN</a:t>
            </a:r>
            <a:r>
              <a:rPr lang="nl-NL" dirty="0"/>
              <a:t> internet </a:t>
            </a:r>
            <a:r>
              <a:rPr lang="nl-NL" dirty="0" err="1"/>
              <a:t>partnernotification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Will </a:t>
            </a:r>
            <a:r>
              <a:rPr lang="nl-NL" dirty="0" err="1"/>
              <a:t>iPN</a:t>
            </a:r>
            <a:r>
              <a:rPr lang="nl-NL" dirty="0"/>
              <a:t> </a:t>
            </a:r>
            <a:r>
              <a:rPr lang="nl-NL" dirty="0" err="1"/>
              <a:t>reach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hard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reach</a:t>
            </a:r>
            <a:r>
              <a:rPr lang="nl-NL" dirty="0"/>
              <a:t>? </a:t>
            </a:r>
          </a:p>
          <a:p>
            <a:r>
              <a:rPr lang="nl-NL" dirty="0"/>
              <a:t>Case </a:t>
            </a:r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rates</a:t>
            </a:r>
            <a:r>
              <a:rPr lang="nl-NL" dirty="0"/>
              <a:t>?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10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Low </a:t>
            </a:r>
            <a:r>
              <a:rPr lang="nl-NL" dirty="0" err="1"/>
              <a:t>use</a:t>
            </a:r>
            <a:r>
              <a:rPr lang="nl-NL" dirty="0"/>
              <a:t> of online PN sites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Rietmeijer, C. A., B. </a:t>
            </a:r>
            <a:r>
              <a:rPr lang="en-US" dirty="0" err="1"/>
              <a:t>Westergaard</a:t>
            </a:r>
            <a:r>
              <a:rPr lang="en-US" dirty="0"/>
              <a:t>, et al. (2011). "Evaluation of an online partner notification program." </a:t>
            </a:r>
            <a:r>
              <a:rPr lang="en-US" u="sng" dirty="0"/>
              <a:t>Sex </a:t>
            </a:r>
            <a:r>
              <a:rPr lang="en-US" u="sng" dirty="0" err="1"/>
              <a:t>Transm</a:t>
            </a:r>
            <a:r>
              <a:rPr lang="en-US" u="sng" dirty="0"/>
              <a:t> Dis </a:t>
            </a:r>
            <a:r>
              <a:rPr lang="en-US" b="1" u="sng" dirty="0"/>
              <a:t>38</a:t>
            </a:r>
            <a:r>
              <a:rPr lang="en-US" u="sng" dirty="0"/>
              <a:t>(5): 359-364.</a:t>
            </a:r>
          </a:p>
          <a:p>
            <a:endParaRPr lang="en-US" dirty="0"/>
          </a:p>
          <a:p>
            <a:r>
              <a:rPr lang="en-US" dirty="0" err="1"/>
              <a:t>Kerani</a:t>
            </a:r>
            <a:r>
              <a:rPr lang="en-US" dirty="0"/>
              <a:t>, R. P., M. Fleming, et al. (2011). "A randomized, controlled trial of </a:t>
            </a:r>
            <a:r>
              <a:rPr lang="en-US" dirty="0" err="1"/>
              <a:t>inSPOT</a:t>
            </a:r>
            <a:r>
              <a:rPr lang="en-US" dirty="0"/>
              <a:t> and patient-delivered partner therapy for gonorrhea and chlamydial infection among men who have sex with men." </a:t>
            </a:r>
            <a:r>
              <a:rPr lang="en-US" u="sng" dirty="0"/>
              <a:t>Sex </a:t>
            </a:r>
            <a:r>
              <a:rPr lang="en-US" u="sng" dirty="0" err="1"/>
              <a:t>Transm</a:t>
            </a:r>
            <a:r>
              <a:rPr lang="en-US" u="sng" dirty="0"/>
              <a:t> Dis </a:t>
            </a:r>
            <a:r>
              <a:rPr lang="en-US" b="1" u="sng" dirty="0"/>
              <a:t>38</a:t>
            </a:r>
            <a:r>
              <a:rPr lang="en-US" u="sng" dirty="0"/>
              <a:t>(10): 941-946.</a:t>
            </a:r>
          </a:p>
          <a:p>
            <a:endParaRPr lang="en-US" dirty="0"/>
          </a:p>
          <a:p>
            <a:r>
              <a:rPr lang="en-US" dirty="0"/>
              <a:t>Plant, A., H. </a:t>
            </a:r>
            <a:r>
              <a:rPr lang="en-US" dirty="0" err="1"/>
              <a:t>Rotblatt</a:t>
            </a:r>
            <a:r>
              <a:rPr lang="en-US" dirty="0"/>
              <a:t>, et al. (2012). "Evaluation of inSPOTLA.org: an Internet partner notification service." </a:t>
            </a:r>
            <a:r>
              <a:rPr lang="en-US" u="sng" dirty="0"/>
              <a:t>Sex </a:t>
            </a:r>
            <a:r>
              <a:rPr lang="en-US" u="sng" dirty="0" err="1"/>
              <a:t>Transm</a:t>
            </a:r>
            <a:r>
              <a:rPr lang="en-US" u="sng" dirty="0"/>
              <a:t> Dis </a:t>
            </a:r>
            <a:r>
              <a:rPr lang="en-US" b="1" u="sng" dirty="0"/>
              <a:t>39</a:t>
            </a:r>
            <a:r>
              <a:rPr lang="en-US" u="sng" dirty="0"/>
              <a:t>(5): 341-345.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68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Partnerwaarschuwing.nl  </a:t>
            </a:r>
            <a:br>
              <a:rPr lang="nl-NL" dirty="0"/>
            </a:br>
            <a:r>
              <a:rPr lang="nl-NL" b="0" dirty="0"/>
              <a:t>(</a:t>
            </a:r>
            <a:r>
              <a:rPr lang="nl-NL" b="0" dirty="0" err="1"/>
              <a:t>formerly</a:t>
            </a:r>
            <a:r>
              <a:rPr lang="nl-NL" b="0" dirty="0"/>
              <a:t> </a:t>
            </a:r>
            <a:r>
              <a:rPr lang="nl-NL" b="0" dirty="0" err="1"/>
              <a:t>suggest</a:t>
            </a:r>
            <a:r>
              <a:rPr lang="nl-NL" b="0" dirty="0"/>
              <a:t>-a-test)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3250" y="1239652"/>
            <a:ext cx="7234106" cy="370241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436228" y="4942062"/>
            <a:ext cx="4605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Provider</a:t>
            </a:r>
            <a:r>
              <a:rPr lang="nl-NL" dirty="0"/>
              <a:t> </a:t>
            </a:r>
            <a:r>
              <a:rPr lang="nl-NL" dirty="0" err="1"/>
              <a:t>makes</a:t>
            </a:r>
            <a:r>
              <a:rPr lang="nl-NL" dirty="0"/>
              <a:t> code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 STI</a:t>
            </a:r>
          </a:p>
          <a:p>
            <a:r>
              <a:rPr lang="nl-NL" dirty="0" err="1">
                <a:solidFill>
                  <a:srgbClr val="0070C0"/>
                </a:solidFill>
              </a:rPr>
              <a:t>Indexpatient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/>
              <a:t>logs in </a:t>
            </a:r>
          </a:p>
          <a:p>
            <a:r>
              <a:rPr lang="nl-NL" dirty="0" err="1"/>
              <a:t>Sends</a:t>
            </a:r>
            <a:r>
              <a:rPr lang="nl-NL" dirty="0"/>
              <a:t> </a:t>
            </a:r>
            <a:r>
              <a:rPr lang="nl-NL" dirty="0" err="1"/>
              <a:t>notification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sms/email </a:t>
            </a:r>
            <a:r>
              <a:rPr lang="nl-NL" dirty="0" err="1"/>
              <a:t>to</a:t>
            </a:r>
            <a:r>
              <a:rPr lang="nl-NL" dirty="0"/>
              <a:t> partners </a:t>
            </a:r>
          </a:p>
          <a:p>
            <a:r>
              <a:rPr lang="nl-NL" dirty="0" err="1"/>
              <a:t>Allows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</a:rPr>
              <a:t>provider</a:t>
            </a:r>
            <a:r>
              <a:rPr lang="nl-NL" dirty="0"/>
              <a:t> </a:t>
            </a:r>
            <a:r>
              <a:rPr lang="nl-NL" dirty="0" err="1"/>
              <a:t>notification</a:t>
            </a:r>
            <a:r>
              <a:rPr lang="nl-NL" dirty="0"/>
              <a:t>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977499" y="4942062"/>
            <a:ext cx="343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Anonymous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</a:p>
          <a:p>
            <a:r>
              <a:rPr lang="nl-NL" dirty="0"/>
              <a:t>	(85% </a:t>
            </a:r>
            <a:r>
              <a:rPr lang="nl-NL" dirty="0" err="1"/>
              <a:t>preference</a:t>
            </a:r>
            <a:r>
              <a:rPr lang="nl-NL" dirty="0"/>
              <a:t>)</a:t>
            </a:r>
          </a:p>
          <a:p>
            <a:r>
              <a:rPr lang="nl-NL" dirty="0"/>
              <a:t>Or </a:t>
            </a:r>
            <a:r>
              <a:rPr lang="nl-NL" dirty="0" err="1"/>
              <a:t>by</a:t>
            </a:r>
            <a:r>
              <a:rPr lang="nl-NL" dirty="0"/>
              <a:t> name </a:t>
            </a:r>
          </a:p>
        </p:txBody>
      </p:sp>
    </p:spTree>
    <p:extLst>
      <p:ext uri="{BB962C8B-B14F-4D97-AF65-F5344CB8AC3E}">
        <p14:creationId xmlns:p14="http://schemas.microsoft.com/office/powerpoint/2010/main" val="1562671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Sender</a:t>
            </a:r>
            <a:r>
              <a:rPr lang="nl-NL" dirty="0"/>
              <a:t> &amp; receiver </a:t>
            </a:r>
            <a:r>
              <a:rPr lang="nl-NL" dirty="0" err="1"/>
              <a:t>acceptability</a:t>
            </a:r>
            <a:r>
              <a:rPr lang="nl-NL" dirty="0"/>
              <a:t> &amp; </a:t>
            </a:r>
            <a:r>
              <a:rPr lang="nl-NL" dirty="0" err="1"/>
              <a:t>usability</a:t>
            </a:r>
            <a:r>
              <a:rPr lang="nl-NL" dirty="0"/>
              <a:t> of online PN tool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Rating of patients and partners: acceptable &amp; usable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Less positive to notify/get notified for HIV than other STI’s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Majority patients chose anonymous notification (85%)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Partners found anonymous notification less acceptable than being notified by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Anonymity less acceptable than the electronic delivery </a:t>
            </a:r>
          </a:p>
          <a:p>
            <a:pPr lvl="2" indent="0">
              <a:buNone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80% patients reported they had notified more partners than without the website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6" name="Rechthoek 5"/>
          <p:cNvSpPr/>
          <p:nvPr/>
        </p:nvSpPr>
        <p:spPr>
          <a:xfrm>
            <a:off x="225685" y="6248400"/>
            <a:ext cx="2537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1 van </a:t>
            </a:r>
            <a:r>
              <a:rPr lang="en-GB" sz="1000" dirty="0" err="1"/>
              <a:t>Rooijen</a:t>
            </a:r>
            <a:r>
              <a:rPr lang="en-GB" sz="1000" dirty="0"/>
              <a:t> et al. Sex </a:t>
            </a:r>
            <a:r>
              <a:rPr lang="en-GB" sz="1000" dirty="0" err="1"/>
              <a:t>Transm</a:t>
            </a:r>
            <a:r>
              <a:rPr lang="en-GB" sz="1000" dirty="0"/>
              <a:t> Dis 2018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7993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HIV partner </a:t>
            </a:r>
            <a:r>
              <a:rPr lang="nl-NL" dirty="0" err="1"/>
              <a:t>notification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internet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895961"/>
              </p:ext>
            </p:extLst>
          </p:nvPr>
        </p:nvGraphicFramePr>
        <p:xfrm>
          <a:off x="609600" y="1046163"/>
          <a:ext cx="8174038" cy="520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4572000" y="6462911"/>
            <a:ext cx="4366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Source PN.nl website, </a:t>
            </a:r>
            <a:r>
              <a:rPr lang="nl-NL" sz="1400" dirty="0" err="1"/>
              <a:t>acknowledgement</a:t>
            </a:r>
            <a:r>
              <a:rPr lang="nl-NL" sz="1400" dirty="0"/>
              <a:t> H. Voeten</a:t>
            </a:r>
          </a:p>
        </p:txBody>
      </p:sp>
    </p:spTree>
    <p:extLst>
      <p:ext uri="{BB962C8B-B14F-4D97-AF65-F5344CB8AC3E}">
        <p14:creationId xmlns:p14="http://schemas.microsoft.com/office/powerpoint/2010/main" val="3316330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HIV partner </a:t>
            </a:r>
            <a:r>
              <a:rPr lang="nl-NL" dirty="0" err="1"/>
              <a:t>notification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internet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26913"/>
              </p:ext>
            </p:extLst>
          </p:nvPr>
        </p:nvGraphicFramePr>
        <p:xfrm>
          <a:off x="609600" y="1046163"/>
          <a:ext cx="8174038" cy="520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4572000" y="6462911"/>
            <a:ext cx="4366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Source PN.nl website, </a:t>
            </a:r>
            <a:r>
              <a:rPr lang="nl-NL" sz="1400" dirty="0" err="1"/>
              <a:t>acknowledgement</a:t>
            </a:r>
            <a:r>
              <a:rPr lang="nl-NL" sz="1400" dirty="0"/>
              <a:t> H. Voeten</a:t>
            </a:r>
          </a:p>
        </p:txBody>
      </p:sp>
    </p:spTree>
    <p:extLst>
      <p:ext uri="{BB962C8B-B14F-4D97-AF65-F5344CB8AC3E}">
        <p14:creationId xmlns:p14="http://schemas.microsoft.com/office/powerpoint/2010/main" val="384352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9104" cy="69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78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HIV partner </a:t>
            </a:r>
            <a:r>
              <a:rPr lang="nl-NL" dirty="0" err="1"/>
              <a:t>notification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internet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050813"/>
              </p:ext>
            </p:extLst>
          </p:nvPr>
        </p:nvGraphicFramePr>
        <p:xfrm>
          <a:off x="609600" y="1046163"/>
          <a:ext cx="8174038" cy="520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4572000" y="6462911"/>
            <a:ext cx="4366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Source PN.nl website, </a:t>
            </a:r>
            <a:r>
              <a:rPr lang="nl-NL" sz="1400" dirty="0" err="1"/>
              <a:t>acknowledgement</a:t>
            </a:r>
            <a:r>
              <a:rPr lang="nl-NL" sz="1400" dirty="0"/>
              <a:t> H. Voeten</a:t>
            </a:r>
          </a:p>
        </p:txBody>
      </p:sp>
    </p:spTree>
    <p:extLst>
      <p:ext uri="{BB962C8B-B14F-4D97-AF65-F5344CB8AC3E}">
        <p14:creationId xmlns:p14="http://schemas.microsoft.com/office/powerpoint/2010/main" val="546794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HIV partner </a:t>
            </a:r>
            <a:r>
              <a:rPr lang="nl-NL" dirty="0" err="1"/>
              <a:t>notification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internet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609600" y="1046163"/>
          <a:ext cx="8174038" cy="520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4572000" y="6462911"/>
            <a:ext cx="4366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Source PN.nl website, </a:t>
            </a:r>
            <a:r>
              <a:rPr lang="nl-NL" sz="1400" dirty="0" err="1"/>
              <a:t>acknowledgement</a:t>
            </a:r>
            <a:r>
              <a:rPr lang="nl-NL" sz="1400" dirty="0"/>
              <a:t> H. Voeten</a:t>
            </a:r>
          </a:p>
        </p:txBody>
      </p:sp>
      <p:sp>
        <p:nvSpPr>
          <p:cNvPr id="3" name="Rechthoek 2"/>
          <p:cNvSpPr/>
          <p:nvPr/>
        </p:nvSpPr>
        <p:spPr>
          <a:xfrm>
            <a:off x="6146556" y="1859671"/>
            <a:ext cx="24801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110 (31%) </a:t>
            </a:r>
          </a:p>
          <a:p>
            <a:r>
              <a:rPr lang="nl-NL" dirty="0" err="1">
                <a:solidFill>
                  <a:srgbClr val="FF0000"/>
                </a:solidFill>
              </a:rPr>
              <a:t>did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not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see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notification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Online </a:t>
            </a:r>
          </a:p>
        </p:txBody>
      </p:sp>
    </p:spTree>
    <p:extLst>
      <p:ext uri="{BB962C8B-B14F-4D97-AF65-F5344CB8AC3E}">
        <p14:creationId xmlns:p14="http://schemas.microsoft.com/office/powerpoint/2010/main" val="2267863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iPN</a:t>
            </a:r>
            <a:r>
              <a:rPr lang="nl-NL" dirty="0"/>
              <a:t> internet </a:t>
            </a:r>
            <a:r>
              <a:rPr lang="nl-NL" dirty="0" err="1"/>
              <a:t>partnernotification</a:t>
            </a:r>
            <a:r>
              <a:rPr lang="nl-NL" dirty="0"/>
              <a:t> HIV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seek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ways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Even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enough</a:t>
            </a:r>
            <a:r>
              <a:rPr lang="nl-NL" dirty="0"/>
              <a:t> in case of HIV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Including</a:t>
            </a:r>
            <a:r>
              <a:rPr lang="nl-NL" dirty="0"/>
              <a:t> as adjunct </a:t>
            </a:r>
            <a:r>
              <a:rPr lang="nl-NL" dirty="0" err="1"/>
              <a:t>to</a:t>
            </a:r>
            <a:r>
              <a:rPr lang="nl-NL" dirty="0"/>
              <a:t> traditional partner services</a:t>
            </a:r>
          </a:p>
          <a:p>
            <a:pPr marL="3298825" lvl="5" indent="-342900">
              <a:buFont typeface="Arial" panose="020B0604020202020204" pitchFamily="34" charset="0"/>
              <a:buChar char="•"/>
            </a:pPr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choice</a:t>
            </a:r>
            <a:r>
              <a:rPr lang="nl-NL" dirty="0"/>
              <a:t> </a:t>
            </a:r>
          </a:p>
          <a:p>
            <a:pPr marL="3756025" lvl="6" indent="-342900">
              <a:buFont typeface="Arial" panose="020B0604020202020204" pitchFamily="34" charset="0"/>
              <a:buChar char="•"/>
            </a:pPr>
            <a:r>
              <a:rPr lang="nl-NL" dirty="0" err="1"/>
              <a:t>Technique</a:t>
            </a:r>
            <a:r>
              <a:rPr lang="nl-NL" dirty="0"/>
              <a:t> </a:t>
            </a:r>
          </a:p>
          <a:p>
            <a:pPr marL="3698875" lvl="6" indent="-285750"/>
            <a:r>
              <a:rPr lang="nl-NL" dirty="0"/>
              <a:t>Personal assistance </a:t>
            </a:r>
            <a:r>
              <a:rPr lang="nl-NL" dirty="0" err="1"/>
              <a:t>choice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referral</a:t>
            </a:r>
            <a:endParaRPr lang="nl-NL" dirty="0"/>
          </a:p>
          <a:p>
            <a:pPr marL="3298825" lvl="5" indent="-342900">
              <a:buFont typeface="Arial" panose="020B0604020202020204" pitchFamily="34" charset="0"/>
              <a:buChar char="•"/>
            </a:pPr>
            <a:r>
              <a:rPr lang="nl-NL" dirty="0"/>
              <a:t>Nurse </a:t>
            </a:r>
            <a:r>
              <a:rPr lang="nl-NL" dirty="0" err="1"/>
              <a:t>phone</a:t>
            </a:r>
            <a:r>
              <a:rPr lang="nl-NL" dirty="0"/>
              <a:t> </a:t>
            </a:r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a week</a:t>
            </a:r>
          </a:p>
          <a:p>
            <a:pPr marL="3298825" lvl="5" indent="-342900">
              <a:buFont typeface="Arial" panose="020B0604020202020204" pitchFamily="34" charset="0"/>
              <a:buChar char="•"/>
            </a:pPr>
            <a:r>
              <a:rPr lang="nl-NL" dirty="0"/>
              <a:t>Contract </a:t>
            </a:r>
            <a:r>
              <a:rPr lang="nl-NL" dirty="0" err="1"/>
              <a:t>referral</a:t>
            </a:r>
            <a:r>
              <a:rPr lang="nl-NL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Provider </a:t>
            </a:r>
            <a:r>
              <a:rPr lang="nl-NL" dirty="0" err="1"/>
              <a:t>referral</a:t>
            </a:r>
            <a:r>
              <a:rPr lang="nl-NL" dirty="0"/>
              <a:t>:</a:t>
            </a:r>
          </a:p>
          <a:p>
            <a:pPr marL="3298825" lvl="5" indent="-342900">
              <a:buFont typeface="Arial" panose="020B0604020202020204" pitchFamily="34" charset="0"/>
              <a:buChar char="•"/>
            </a:pP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sending</a:t>
            </a:r>
            <a:r>
              <a:rPr lang="nl-NL" dirty="0"/>
              <a:t> </a:t>
            </a:r>
            <a:r>
              <a:rPr lang="nl-NL" dirty="0" err="1"/>
              <a:t>notification</a:t>
            </a:r>
            <a:r>
              <a:rPr lang="nl-NL" dirty="0"/>
              <a:t> </a:t>
            </a:r>
            <a:r>
              <a:rPr lang="nl-NL" dirty="0" err="1"/>
              <a:t>phoning</a:t>
            </a:r>
            <a:r>
              <a:rPr lang="nl-NL" dirty="0"/>
              <a:t> partners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8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7" y="414339"/>
            <a:ext cx="6894017" cy="565149"/>
          </a:xfrm>
        </p:spPr>
        <p:txBody>
          <a:bodyPr/>
          <a:lstStyle/>
          <a:p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referral</a:t>
            </a:r>
            <a:r>
              <a:rPr lang="nl-NL" dirty="0"/>
              <a:t> versus Provider</a:t>
            </a:r>
            <a:r>
              <a:rPr lang="nl-NL" baseline="0" dirty="0"/>
              <a:t> </a:t>
            </a:r>
            <a:r>
              <a:rPr lang="nl-NL" baseline="0" dirty="0" err="1"/>
              <a:t>referral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dirty="0"/>
              <a:t> </a:t>
            </a:r>
            <a:r>
              <a:rPr lang="nl-NL" baseline="0" dirty="0"/>
              <a:t>HIV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046164"/>
            <a:ext cx="5343525" cy="5202236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Assisted</a:t>
            </a:r>
            <a:r>
              <a:rPr lang="nl-NL" sz="2000" dirty="0"/>
              <a:t> partner services (PS) Kenya </a:t>
            </a:r>
            <a:r>
              <a:rPr lang="nl-NL" sz="2000" baseline="30000" dirty="0"/>
              <a:t>1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Immediate</a:t>
            </a:r>
            <a:r>
              <a:rPr lang="nl-NL" sz="2000" dirty="0"/>
              <a:t> PS </a:t>
            </a:r>
            <a:r>
              <a:rPr lang="nl-NL" sz="2000" dirty="0" err="1"/>
              <a:t>vs</a:t>
            </a:r>
            <a:r>
              <a:rPr lang="nl-NL" sz="2000" dirty="0"/>
              <a:t> </a:t>
            </a:r>
            <a:r>
              <a:rPr lang="nl-NL" sz="2000" dirty="0" err="1"/>
              <a:t>Delayed</a:t>
            </a:r>
            <a:r>
              <a:rPr lang="nl-NL" sz="2000" dirty="0"/>
              <a:t> PS 6 weeks</a:t>
            </a:r>
          </a:p>
          <a:p>
            <a:pPr marL="3298825" lvl="5" indent="-342900">
              <a:buFont typeface="Arial" panose="020B0604020202020204" pitchFamily="34" charset="0"/>
              <a:buChar char="•"/>
            </a:pPr>
            <a:r>
              <a:rPr lang="nl-NL" sz="1600" dirty="0" err="1"/>
              <a:t>Incidence</a:t>
            </a:r>
            <a:r>
              <a:rPr lang="nl-NL" sz="1600" dirty="0"/>
              <a:t> </a:t>
            </a:r>
            <a:r>
              <a:rPr lang="nl-NL" sz="1600" dirty="0" err="1"/>
              <a:t>rate</a:t>
            </a:r>
            <a:r>
              <a:rPr lang="nl-NL" sz="1600" dirty="0"/>
              <a:t> ratio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Increase</a:t>
            </a:r>
            <a:r>
              <a:rPr lang="nl-NL" sz="2000" dirty="0"/>
              <a:t> partner </a:t>
            </a:r>
            <a:r>
              <a:rPr lang="nl-NL" sz="2000" dirty="0" err="1"/>
              <a:t>testing</a:t>
            </a:r>
            <a:r>
              <a:rPr lang="nl-NL" sz="2000" dirty="0"/>
              <a:t> </a:t>
            </a:r>
          </a:p>
          <a:p>
            <a:pPr marL="3298825" lvl="5" indent="-342900">
              <a:buFont typeface="Arial" panose="020B0604020202020204" pitchFamily="34" charset="0"/>
              <a:buChar char="•"/>
            </a:pPr>
            <a:r>
              <a:rPr lang="nl-NL" sz="1600" dirty="0"/>
              <a:t>4.8 (95% CI 3.7 - 6.4)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Testing</a:t>
            </a:r>
            <a:r>
              <a:rPr lang="nl-NL" sz="2000" dirty="0"/>
              <a:t> 1st time </a:t>
            </a:r>
          </a:p>
          <a:p>
            <a:pPr marL="3298825" lvl="5" indent="-342900">
              <a:buFont typeface="Arial" panose="020B0604020202020204" pitchFamily="34" charset="0"/>
              <a:buChar char="•"/>
            </a:pPr>
            <a:r>
              <a:rPr lang="nl-NL" sz="1600" dirty="0"/>
              <a:t>14.8 (95% CI 5.4 - 41)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000" dirty="0"/>
              <a:t>New HIV diagnosis</a:t>
            </a:r>
          </a:p>
          <a:p>
            <a:pPr marL="3298825" lvl="5" indent="-342900">
              <a:buFont typeface="Arial" panose="020B0604020202020204" pitchFamily="34" charset="0"/>
              <a:buChar char="•"/>
            </a:pPr>
            <a:r>
              <a:rPr lang="nl-NL" sz="1600" dirty="0"/>
              <a:t>5.0 (95% CI 3.2 – 7.9)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Enrolment</a:t>
            </a:r>
            <a:r>
              <a:rPr lang="nl-NL" sz="2000" dirty="0"/>
              <a:t> </a:t>
            </a:r>
            <a:r>
              <a:rPr lang="nl-NL" sz="2000" dirty="0" err="1"/>
              <a:t>into</a:t>
            </a:r>
            <a:r>
              <a:rPr lang="nl-NL" sz="2000" dirty="0"/>
              <a:t> care</a:t>
            </a:r>
          </a:p>
          <a:p>
            <a:pPr marL="3298825" lvl="5" indent="-342900">
              <a:buFont typeface="Arial" panose="020B0604020202020204" pitchFamily="34" charset="0"/>
              <a:buChar char="•"/>
            </a:pPr>
            <a:r>
              <a:rPr lang="nl-NL" sz="1600" dirty="0"/>
              <a:t>4.4 (95% CI 2.6 – 7.4)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3298825" lvl="5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501910" y="6248400"/>
            <a:ext cx="19784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1 </a:t>
            </a:r>
            <a:r>
              <a:rPr lang="en-GB" sz="1000" dirty="0" err="1"/>
              <a:t>Cherutich</a:t>
            </a:r>
            <a:r>
              <a:rPr lang="en-GB" sz="1000" dirty="0"/>
              <a:t> LANCET HIV 2016 </a:t>
            </a:r>
            <a:endParaRPr lang="nl-NL" sz="1000" dirty="0"/>
          </a:p>
        </p:txBody>
      </p:sp>
      <p:sp>
        <p:nvSpPr>
          <p:cNvPr id="9" name="Tekstvak 8"/>
          <p:cNvSpPr txBox="1"/>
          <p:nvPr/>
        </p:nvSpPr>
        <p:spPr>
          <a:xfrm>
            <a:off x="6296025" y="1257300"/>
            <a:ext cx="249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Scaling</a:t>
            </a:r>
            <a:r>
              <a:rPr lang="nl-NL" dirty="0"/>
              <a:t> up </a:t>
            </a:r>
            <a:r>
              <a:rPr lang="nl-NL" dirty="0" err="1"/>
              <a:t>immediate</a:t>
            </a:r>
            <a:r>
              <a:rPr lang="nl-NL" dirty="0"/>
              <a:t> PN approach</a:t>
            </a:r>
          </a:p>
        </p:txBody>
      </p:sp>
    </p:spTree>
    <p:extLst>
      <p:ext uri="{BB962C8B-B14F-4D97-AF65-F5344CB8AC3E}">
        <p14:creationId xmlns:p14="http://schemas.microsoft.com/office/powerpoint/2010/main" val="2762450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effectively</a:t>
            </a:r>
            <a:r>
              <a:rPr lang="nl-NL" dirty="0"/>
              <a:t> </a:t>
            </a:r>
            <a:r>
              <a:rPr lang="nl-NL" dirty="0" err="1"/>
              <a:t>reach</a:t>
            </a:r>
            <a:r>
              <a:rPr lang="nl-NL" dirty="0"/>
              <a:t> partners </a:t>
            </a:r>
            <a:r>
              <a:rPr lang="nl-NL" dirty="0" err="1"/>
              <a:t>for</a:t>
            </a:r>
            <a:r>
              <a:rPr lang="nl-NL" dirty="0"/>
              <a:t> HIV PN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Provider </a:t>
            </a:r>
            <a:r>
              <a:rPr lang="nl-NL" dirty="0" err="1"/>
              <a:t>referral</a:t>
            </a: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dirty="0"/>
              <a:t>-	more </a:t>
            </a:r>
            <a:r>
              <a:rPr lang="nl-NL" dirty="0" err="1"/>
              <a:t>effective</a:t>
            </a:r>
            <a:r>
              <a:rPr lang="nl-NL" dirty="0"/>
              <a:t> </a:t>
            </a:r>
          </a:p>
          <a:p>
            <a:pPr marL="342900" lvl="2" indent="-342900"/>
            <a:r>
              <a:rPr lang="nl-NL" dirty="0"/>
              <a:t>-	</a:t>
            </a:r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choice</a:t>
            </a:r>
            <a:endParaRPr lang="nl-NL" dirty="0"/>
          </a:p>
          <a:p>
            <a:pPr marL="342900" lvl="3" indent="-342900"/>
            <a:r>
              <a:rPr lang="nl-NL" dirty="0"/>
              <a:t>Listen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PLWH</a:t>
            </a:r>
          </a:p>
          <a:p>
            <a:pPr marL="342900" lvl="4" indent="-342900"/>
            <a:r>
              <a:rPr lang="nl-NL" dirty="0"/>
              <a:t>-	issues like stigma / </a:t>
            </a:r>
            <a:r>
              <a:rPr lang="nl-NL" dirty="0" err="1"/>
              <a:t>discrimination</a:t>
            </a:r>
            <a:endParaRPr lang="nl-NL" dirty="0"/>
          </a:p>
          <a:p>
            <a:pPr marL="342900" lvl="4" indent="-342900"/>
            <a:r>
              <a:rPr lang="nl-NL" dirty="0"/>
              <a:t>-	Trust </a:t>
            </a:r>
          </a:p>
          <a:p>
            <a:pPr marL="342900" lvl="2" indent="-342900"/>
            <a:r>
              <a:rPr lang="nl-NL" dirty="0" err="1"/>
              <a:t>Repeatedly</a:t>
            </a:r>
            <a:r>
              <a:rPr lang="nl-NL" dirty="0"/>
              <a:t> &amp; Active follow up</a:t>
            </a:r>
          </a:p>
          <a:p>
            <a:pPr marL="342900" lvl="2" indent="-342900"/>
            <a:r>
              <a:rPr lang="nl-NL" dirty="0"/>
              <a:t>Combine </a:t>
            </a:r>
            <a:r>
              <a:rPr lang="nl-NL" dirty="0" err="1"/>
              <a:t>efforts</a:t>
            </a:r>
            <a:r>
              <a:rPr lang="nl-NL" dirty="0"/>
              <a:t> of </a:t>
            </a:r>
            <a:r>
              <a:rPr lang="nl-NL" dirty="0" err="1"/>
              <a:t>several</a:t>
            </a:r>
            <a:r>
              <a:rPr lang="nl-NL" dirty="0"/>
              <a:t> providers </a:t>
            </a:r>
          </a:p>
          <a:p>
            <a:pPr marL="342900" lvl="3" indent="-342900"/>
            <a:r>
              <a:rPr lang="nl-NL" dirty="0"/>
              <a:t>-	GP/ STI </a:t>
            </a:r>
            <a:r>
              <a:rPr lang="nl-NL" dirty="0" err="1"/>
              <a:t>clinic</a:t>
            </a:r>
            <a:r>
              <a:rPr lang="nl-NL" dirty="0"/>
              <a:t> / HIV treatment center</a:t>
            </a:r>
          </a:p>
          <a:p>
            <a:pPr marL="342900" lvl="3" indent="-342900"/>
            <a:r>
              <a:rPr lang="nl-NL" dirty="0"/>
              <a:t>Peer support  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5F88B4E-B633-4C63-A627-7B2323431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93" y="2418433"/>
            <a:ext cx="1305642" cy="1305642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4B612033-FA75-4398-8FF0-FC1790262907}"/>
              </a:ext>
            </a:extLst>
          </p:cNvPr>
          <p:cNvGrpSpPr/>
          <p:nvPr/>
        </p:nvGrpSpPr>
        <p:grpSpPr>
          <a:xfrm>
            <a:off x="6702828" y="4942758"/>
            <a:ext cx="2080810" cy="1305642"/>
            <a:chOff x="1562441" y="1665111"/>
            <a:chExt cx="2975242" cy="1750175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1CD2E732-6FF4-48EB-87D4-99DEDC79B113}"/>
                </a:ext>
              </a:extLst>
            </p:cNvPr>
            <p:cNvGrpSpPr/>
            <p:nvPr/>
          </p:nvGrpSpPr>
          <p:grpSpPr>
            <a:xfrm>
              <a:off x="1562441" y="1665111"/>
              <a:ext cx="1036035" cy="1733511"/>
              <a:chOff x="991953" y="1711789"/>
              <a:chExt cx="1036035" cy="1733511"/>
            </a:xfrm>
          </p:grpSpPr>
          <p:pic>
            <p:nvPicPr>
              <p:cNvPr id="15" name="Picture 5">
                <a:extLst>
                  <a:ext uri="{FF2B5EF4-FFF2-40B4-BE49-F238E27FC236}">
                    <a16:creationId xmlns:a16="http://schemas.microsoft.com/office/drawing/2014/main" id="{9287F34C-0E8A-4F98-BD03-956E5774DE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2"/>
              <a:stretch/>
            </p:blipFill>
            <p:spPr bwMode="auto">
              <a:xfrm>
                <a:off x="991953" y="1711789"/>
                <a:ext cx="1036035" cy="1733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778EF2E4-F752-4C6D-83A7-4EB07DE1A4D9}"/>
                  </a:ext>
                </a:extLst>
              </p:cNvPr>
              <p:cNvSpPr/>
              <p:nvPr/>
            </p:nvSpPr>
            <p:spPr>
              <a:xfrm>
                <a:off x="1034289" y="1852914"/>
                <a:ext cx="864096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HIV</a:t>
                </a:r>
              </a:p>
            </p:txBody>
          </p: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05C6E7B7-2C80-4168-AE1D-CB457E010174}"/>
                </a:ext>
              </a:extLst>
            </p:cNvPr>
            <p:cNvGrpSpPr/>
            <p:nvPr/>
          </p:nvGrpSpPr>
          <p:grpSpPr>
            <a:xfrm>
              <a:off x="2538862" y="1681775"/>
              <a:ext cx="1036035" cy="1733511"/>
              <a:chOff x="1107537" y="1861298"/>
              <a:chExt cx="1036035" cy="1733511"/>
            </a:xfrm>
          </p:grpSpPr>
          <p:pic>
            <p:nvPicPr>
              <p:cNvPr id="13" name="Picture 5">
                <a:extLst>
                  <a:ext uri="{FF2B5EF4-FFF2-40B4-BE49-F238E27FC236}">
                    <a16:creationId xmlns:a16="http://schemas.microsoft.com/office/drawing/2014/main" id="{2433E347-43ED-4FD7-A1A1-F381D28892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2"/>
              <a:stretch/>
            </p:blipFill>
            <p:spPr bwMode="auto">
              <a:xfrm>
                <a:off x="1107537" y="1861298"/>
                <a:ext cx="1036035" cy="1733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1031D4F2-FF9E-4EC3-9903-ADBA25A82486}"/>
                  </a:ext>
                </a:extLst>
              </p:cNvPr>
              <p:cNvSpPr/>
              <p:nvPr/>
            </p:nvSpPr>
            <p:spPr>
              <a:xfrm>
                <a:off x="1186689" y="2005314"/>
                <a:ext cx="864096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GP</a:t>
                </a:r>
              </a:p>
            </p:txBody>
          </p:sp>
        </p:grpSp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51A06F03-80AF-4E8E-BD43-6267E5CC91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2"/>
            <a:stretch/>
          </p:blipFill>
          <p:spPr bwMode="auto">
            <a:xfrm>
              <a:off x="3501648" y="1681774"/>
              <a:ext cx="1036035" cy="173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hthoek 24">
            <a:extLst>
              <a:ext uri="{FF2B5EF4-FFF2-40B4-BE49-F238E27FC236}">
                <a16:creationId xmlns:a16="http://schemas.microsoft.com/office/drawing/2014/main" id="{BA8EA144-6624-45FD-99DC-E79E12EF7365}"/>
              </a:ext>
            </a:extLst>
          </p:cNvPr>
          <p:cNvSpPr/>
          <p:nvPr/>
        </p:nvSpPr>
        <p:spPr>
          <a:xfrm>
            <a:off x="8122719" y="5048038"/>
            <a:ext cx="604327" cy="2148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1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ADAA2C-CEEE-44F2-8210-A7B3D379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Take home </a:t>
            </a:r>
            <a:r>
              <a:rPr lang="nl-NL" dirty="0" err="1"/>
              <a:t>message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97C3A9-FFA0-483C-AEDC-98B9E9A64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882" y="1046163"/>
            <a:ext cx="4531193" cy="5049837"/>
          </a:xfrm>
        </p:spPr>
        <p:txBody>
          <a:bodyPr/>
          <a:lstStyle/>
          <a:p>
            <a:r>
              <a:rPr lang="nl-NL" dirty="0"/>
              <a:t>Chlamydia PN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aim</a:t>
            </a:r>
            <a:r>
              <a:rPr lang="nl-NL" dirty="0"/>
              <a:t> at </a:t>
            </a:r>
            <a:r>
              <a:rPr lang="nl-NL" dirty="0" err="1"/>
              <a:t>individual</a:t>
            </a:r>
            <a:r>
              <a:rPr lang="nl-NL" dirty="0"/>
              <a:t> level: - </a:t>
            </a:r>
            <a:r>
              <a:rPr lang="nl-NL" dirty="0" err="1"/>
              <a:t>reduction</a:t>
            </a:r>
            <a:r>
              <a:rPr lang="nl-NL" dirty="0"/>
              <a:t> of </a:t>
            </a:r>
            <a:r>
              <a:rPr lang="nl-NL" dirty="0" err="1"/>
              <a:t>reinfection</a:t>
            </a:r>
            <a:r>
              <a:rPr lang="nl-NL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Population</a:t>
            </a:r>
            <a:r>
              <a:rPr lang="nl-NL" dirty="0"/>
              <a:t> level </a:t>
            </a:r>
            <a:r>
              <a:rPr lang="nl-NL" dirty="0" err="1"/>
              <a:t>prevalence</a:t>
            </a:r>
            <a:r>
              <a:rPr lang="nl-NL" dirty="0"/>
              <a:t> ↓?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EPT / APT trials </a:t>
            </a:r>
            <a:r>
              <a:rPr lang="nl-NL" dirty="0" err="1"/>
              <a:t>testing</a:t>
            </a:r>
            <a:r>
              <a:rPr lang="nl-NL" dirty="0"/>
              <a:t> </a:t>
            </a:r>
            <a:r>
              <a:rPr lang="nl-NL" dirty="0" err="1"/>
              <a:t>implementation</a:t>
            </a:r>
            <a:r>
              <a:rPr lang="nl-NL" dirty="0"/>
              <a:t> in real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referral</a:t>
            </a:r>
            <a:r>
              <a:rPr lang="nl-NL" dirty="0"/>
              <a:t> &amp; focus on </a:t>
            </a:r>
            <a:r>
              <a:rPr lang="nl-NL" dirty="0" err="1"/>
              <a:t>those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repeated</a:t>
            </a:r>
            <a:r>
              <a:rPr lang="nl-NL" dirty="0"/>
              <a:t> </a:t>
            </a:r>
            <a:r>
              <a:rPr lang="nl-NL" dirty="0" err="1"/>
              <a:t>infection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Internet PN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12C685-C817-4D6E-B437-1FE7A8D9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3AC055-1595-44A9-BE9D-30296D9F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0445458-49A8-444D-A495-0FE9FD2E962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91075" y="1046163"/>
            <a:ext cx="4235451" cy="5049837"/>
          </a:xfrm>
        </p:spPr>
        <p:txBody>
          <a:bodyPr/>
          <a:lstStyle/>
          <a:p>
            <a:r>
              <a:rPr lang="nl-NL" dirty="0"/>
              <a:t>HIV PN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Aim</a:t>
            </a:r>
            <a:r>
              <a:rPr lang="nl-NL" dirty="0"/>
              <a:t> </a:t>
            </a:r>
            <a:r>
              <a:rPr lang="nl-NL" dirty="0" err="1"/>
              <a:t>finding</a:t>
            </a:r>
            <a:r>
              <a:rPr lang="nl-NL" dirty="0"/>
              <a:t> new cases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Especially</a:t>
            </a:r>
            <a:r>
              <a:rPr lang="nl-NL" dirty="0"/>
              <a:t> in acute </a:t>
            </a:r>
            <a:r>
              <a:rPr lang="nl-NL" dirty="0" err="1"/>
              <a:t>infection</a:t>
            </a:r>
            <a:r>
              <a:rPr lang="nl-NL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High priority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Treatment </a:t>
            </a:r>
            <a:r>
              <a:rPr lang="nl-NL" dirty="0" err="1"/>
              <a:t>possible</a:t>
            </a:r>
            <a:r>
              <a:rPr lang="nl-NL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reaching</a:t>
            </a:r>
            <a:r>
              <a:rPr lang="nl-NL" dirty="0"/>
              <a:t> U=U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Combined</a:t>
            </a:r>
            <a:r>
              <a:rPr lang="nl-NL" dirty="0"/>
              <a:t> </a:t>
            </a:r>
            <a:r>
              <a:rPr lang="nl-NL" dirty="0" err="1"/>
              <a:t>efforts</a:t>
            </a:r>
            <a:r>
              <a:rPr lang="nl-NL" dirty="0"/>
              <a:t> of health care providers, </a:t>
            </a:r>
            <a:r>
              <a:rPr lang="nl-NL" dirty="0" err="1"/>
              <a:t>peers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combined</a:t>
            </a:r>
            <a:r>
              <a:rPr lang="nl-NL" dirty="0"/>
              <a:t> </a:t>
            </a:r>
            <a:r>
              <a:rPr lang="nl-NL" dirty="0" err="1"/>
              <a:t>methods</a:t>
            </a: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dirty="0" err="1"/>
              <a:t>iPN</a:t>
            </a:r>
            <a:r>
              <a:rPr lang="nl-NL" dirty="0"/>
              <a:t>, provider </a:t>
            </a:r>
            <a:r>
              <a:rPr lang="nl-NL" dirty="0" err="1"/>
              <a:t>referral</a:t>
            </a:r>
            <a:r>
              <a:rPr lang="nl-NL" dirty="0"/>
              <a:t>, </a:t>
            </a:r>
            <a:r>
              <a:rPr lang="nl-NL" dirty="0" err="1"/>
              <a:t>active</a:t>
            </a:r>
            <a:r>
              <a:rPr lang="nl-NL" dirty="0"/>
              <a:t> follow up </a:t>
            </a:r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referral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2722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PREVENT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531" y="1537494"/>
            <a:ext cx="7496175" cy="4219575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66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Modelling</a:t>
            </a:r>
            <a:r>
              <a:rPr lang="nl-NL" dirty="0"/>
              <a:t> Partner </a:t>
            </a:r>
            <a:r>
              <a:rPr lang="nl-NL" dirty="0" err="1"/>
              <a:t>notification</a:t>
            </a:r>
            <a:r>
              <a:rPr lang="nl-NL" dirty="0"/>
              <a:t> chlamydia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7" y="1442671"/>
            <a:ext cx="5380635" cy="467447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15922" y="6121838"/>
            <a:ext cx="5037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err="1"/>
              <a:t>Althaus</a:t>
            </a:r>
            <a:r>
              <a:rPr lang="nl-NL" sz="1200" dirty="0"/>
              <a:t>, C., K. Turner, et al. (2014) </a:t>
            </a:r>
            <a:r>
              <a:rPr lang="en-US" sz="1200" u="sng" dirty="0"/>
              <a:t>Health </a:t>
            </a:r>
            <a:r>
              <a:rPr lang="en-US" sz="1200" u="sng" dirty="0" err="1"/>
              <a:t>Technol</a:t>
            </a:r>
            <a:r>
              <a:rPr lang="en-US" sz="1200" u="sng" dirty="0"/>
              <a:t> Assess </a:t>
            </a:r>
            <a:r>
              <a:rPr lang="en-US" sz="1200" b="1" u="sng" dirty="0"/>
              <a:t>18</a:t>
            </a:r>
            <a:r>
              <a:rPr lang="en-US" sz="1200" u="sng" dirty="0"/>
              <a:t>(3): 1-100.</a:t>
            </a:r>
            <a:endParaRPr lang="nl-NL" sz="1200" dirty="0"/>
          </a:p>
        </p:txBody>
      </p:sp>
      <p:sp>
        <p:nvSpPr>
          <p:cNvPr id="7" name="Tekstvak 6"/>
          <p:cNvSpPr txBox="1"/>
          <p:nvPr/>
        </p:nvSpPr>
        <p:spPr>
          <a:xfrm>
            <a:off x="805343" y="1073339"/>
            <a:ext cx="2309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INDIVIDUAL LEVEL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644641" y="3535027"/>
            <a:ext cx="32109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POPULATION LEVEL</a:t>
            </a:r>
          </a:p>
          <a:p>
            <a:endParaRPr lang="nl-NL" dirty="0"/>
          </a:p>
          <a:p>
            <a:r>
              <a:rPr lang="nl-NL" dirty="0" err="1"/>
              <a:t>Prevent</a:t>
            </a:r>
            <a:r>
              <a:rPr lang="nl-NL" dirty="0"/>
              <a:t> </a:t>
            </a:r>
            <a:r>
              <a:rPr lang="nl-NL" dirty="0" err="1"/>
              <a:t>onward</a:t>
            </a:r>
            <a:r>
              <a:rPr lang="nl-NL" dirty="0"/>
              <a:t> transmission</a:t>
            </a:r>
          </a:p>
          <a:p>
            <a:r>
              <a:rPr lang="nl-NL" dirty="0" err="1"/>
              <a:t>Reduce</a:t>
            </a:r>
            <a:r>
              <a:rPr lang="nl-NL" dirty="0"/>
              <a:t> overall </a:t>
            </a:r>
            <a:r>
              <a:rPr lang="nl-NL" dirty="0" err="1"/>
              <a:t>prevalence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Screening PLUS PN</a:t>
            </a:r>
          </a:p>
          <a:p>
            <a:r>
              <a:rPr lang="nl-NL" dirty="0" err="1"/>
              <a:t>Strongest</a:t>
            </a:r>
            <a:r>
              <a:rPr lang="nl-NL" dirty="0"/>
              <a:t> effect of PN </a:t>
            </a:r>
            <a:r>
              <a:rPr lang="nl-NL" dirty="0" err="1"/>
              <a:t>current</a:t>
            </a:r>
            <a:r>
              <a:rPr lang="nl-NL" dirty="0"/>
              <a:t> or most recent partner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2164360" y="2089326"/>
            <a:ext cx="0" cy="612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2954324" y="3920444"/>
            <a:ext cx="0" cy="612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5105920" y="1138337"/>
            <a:ext cx="41477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18933C"/>
                </a:solidFill>
              </a:rPr>
              <a:t>Per partnership </a:t>
            </a:r>
            <a:r>
              <a:rPr lang="nl-NL" dirty="0" err="1">
                <a:solidFill>
                  <a:srgbClr val="18933C"/>
                </a:solidFill>
              </a:rPr>
              <a:t>transmissibility</a:t>
            </a:r>
            <a:r>
              <a:rPr lang="nl-NL" dirty="0">
                <a:solidFill>
                  <a:srgbClr val="18933C"/>
                </a:solidFill>
              </a:rPr>
              <a:t> 55.5%</a:t>
            </a:r>
          </a:p>
          <a:p>
            <a:r>
              <a:rPr lang="nl-NL" dirty="0">
                <a:solidFill>
                  <a:srgbClr val="18933C"/>
                </a:solidFill>
              </a:rPr>
              <a:t>Per </a:t>
            </a:r>
            <a:r>
              <a:rPr lang="nl-NL" dirty="0" err="1">
                <a:solidFill>
                  <a:srgbClr val="18933C"/>
                </a:solidFill>
              </a:rPr>
              <a:t>sex</a:t>
            </a:r>
            <a:r>
              <a:rPr lang="nl-NL" dirty="0">
                <a:solidFill>
                  <a:srgbClr val="18933C"/>
                </a:solidFill>
              </a:rPr>
              <a:t> act 9.5%</a:t>
            </a:r>
          </a:p>
          <a:p>
            <a:endParaRPr lang="nl-NL" dirty="0">
              <a:solidFill>
                <a:srgbClr val="18933C"/>
              </a:solidFill>
            </a:endParaRPr>
          </a:p>
          <a:p>
            <a:r>
              <a:rPr lang="nl-NL" dirty="0">
                <a:solidFill>
                  <a:srgbClr val="18933C"/>
                </a:solidFill>
              </a:rPr>
              <a:t>67% of recent partners </a:t>
            </a:r>
            <a:r>
              <a:rPr lang="nl-NL" dirty="0" err="1">
                <a:solidFill>
                  <a:srgbClr val="18933C"/>
                </a:solidFill>
              </a:rPr>
              <a:t>infected</a:t>
            </a:r>
            <a:endParaRPr lang="nl-NL" dirty="0">
              <a:solidFill>
                <a:srgbClr val="18933C"/>
              </a:solidFill>
            </a:endParaRPr>
          </a:p>
          <a:p>
            <a:endParaRPr lang="nl-NL" dirty="0">
              <a:solidFill>
                <a:srgbClr val="18933C"/>
              </a:solidFill>
            </a:endParaRPr>
          </a:p>
          <a:p>
            <a:endParaRPr lang="nl-NL" dirty="0">
              <a:solidFill>
                <a:srgbClr val="18933C"/>
              </a:solidFill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1350628" y="2776756"/>
            <a:ext cx="731241" cy="21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1370046" y="4669976"/>
            <a:ext cx="1493148" cy="21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hoek 19"/>
          <p:cNvSpPr/>
          <p:nvPr/>
        </p:nvSpPr>
        <p:spPr>
          <a:xfrm>
            <a:off x="5141549" y="2460268"/>
            <a:ext cx="3179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Type of partnership </a:t>
            </a:r>
          </a:p>
        </p:txBody>
      </p:sp>
    </p:spTree>
    <p:extLst>
      <p:ext uri="{BB962C8B-B14F-4D97-AF65-F5344CB8AC3E}">
        <p14:creationId xmlns:p14="http://schemas.microsoft.com/office/powerpoint/2010/main" val="379021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presentation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4294967295"/>
          </p:nvPr>
        </p:nvSpPr>
        <p:spPr>
          <a:xfrm>
            <a:off x="607630" y="979488"/>
            <a:ext cx="8173216" cy="520223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89300"/>
                </a:solidFill>
              </a:rPr>
              <a:t>PN Chlamydia trachomatis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Expedited Partner therapy EPT– Accelerated PT – Patient initiated PT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Implementation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89300"/>
                </a:solidFill>
              </a:rPr>
              <a:t>HIV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Role of PN in HIV prevention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Recent results </a:t>
            </a:r>
            <a:r>
              <a:rPr lang="en-US" sz="1800" dirty="0" err="1">
                <a:solidFill>
                  <a:schemeClr val="tx1"/>
                </a:solidFill>
              </a:rPr>
              <a:t>iPN</a:t>
            </a:r>
            <a:endParaRPr lang="en-US" sz="18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Provider notification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89300"/>
                </a:solidFill>
              </a:rPr>
              <a:t> Take home messages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5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8000"/>
                </a:solidFill>
              </a:rPr>
              <a:t>Partner notification &amp; therapy </a:t>
            </a:r>
            <a:endParaRPr lang="nl-NL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53" y="1612920"/>
            <a:ext cx="1925088" cy="192508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59" y="1641770"/>
            <a:ext cx="1956746" cy="195674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90" y="1974591"/>
            <a:ext cx="1956746" cy="195674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18" y="1721401"/>
            <a:ext cx="1956746" cy="195674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53" y="1612920"/>
            <a:ext cx="1925088" cy="1925088"/>
          </a:xfrm>
          <a:prstGeom prst="rect">
            <a:avLst/>
          </a:prstGeom>
        </p:spPr>
      </p:pic>
      <p:sp>
        <p:nvSpPr>
          <p:cNvPr id="17" name="Gekromde PIJL-OMLAAG 16"/>
          <p:cNvSpPr/>
          <p:nvPr/>
        </p:nvSpPr>
        <p:spPr>
          <a:xfrm>
            <a:off x="3412409" y="1232678"/>
            <a:ext cx="2871160" cy="61259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Gekromde PIJL-OMLAAG 17"/>
          <p:cNvSpPr/>
          <p:nvPr/>
        </p:nvSpPr>
        <p:spPr>
          <a:xfrm>
            <a:off x="3411934" y="1311504"/>
            <a:ext cx="1834547" cy="55482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Gekromde PIJL-OMLAAG 18"/>
          <p:cNvSpPr/>
          <p:nvPr/>
        </p:nvSpPr>
        <p:spPr>
          <a:xfrm flipH="1">
            <a:off x="2044612" y="1110349"/>
            <a:ext cx="1176068" cy="51699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Gekromde PIJL-OMLAAG 19"/>
          <p:cNvSpPr/>
          <p:nvPr/>
        </p:nvSpPr>
        <p:spPr>
          <a:xfrm>
            <a:off x="6283569" y="1148171"/>
            <a:ext cx="1406770" cy="49359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Ovaal 24"/>
          <p:cNvSpPr/>
          <p:nvPr/>
        </p:nvSpPr>
        <p:spPr>
          <a:xfrm>
            <a:off x="2967313" y="2375352"/>
            <a:ext cx="246296" cy="26318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6" name="Groep 35"/>
          <p:cNvGrpSpPr/>
          <p:nvPr/>
        </p:nvGrpSpPr>
        <p:grpSpPr>
          <a:xfrm>
            <a:off x="4508377" y="4336361"/>
            <a:ext cx="799641" cy="740705"/>
            <a:chOff x="8085541" y="4264792"/>
            <a:chExt cx="799641" cy="740705"/>
          </a:xfrm>
        </p:grpSpPr>
        <p:sp>
          <p:nvSpPr>
            <p:cNvPr id="32" name="Afgeronde rechthoek 31"/>
            <p:cNvSpPr/>
            <p:nvPr/>
          </p:nvSpPr>
          <p:spPr>
            <a:xfrm>
              <a:off x="8161491" y="4399727"/>
              <a:ext cx="173014" cy="60577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Afgeronde rechthoek 32"/>
            <p:cNvSpPr/>
            <p:nvPr/>
          </p:nvSpPr>
          <p:spPr>
            <a:xfrm>
              <a:off x="8133871" y="4354933"/>
              <a:ext cx="228255" cy="15723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/>
            <p:cNvSpPr/>
            <p:nvPr/>
          </p:nvSpPr>
          <p:spPr>
            <a:xfrm rot="9724380">
              <a:off x="8085541" y="4703654"/>
              <a:ext cx="736285" cy="214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/>
            <p:cNvSpPr/>
            <p:nvPr/>
          </p:nvSpPr>
          <p:spPr>
            <a:xfrm rot="7757603">
              <a:off x="8025280" y="4568917"/>
              <a:ext cx="596719" cy="2649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 rot="9724380">
              <a:off x="8756955" y="4564019"/>
              <a:ext cx="128227" cy="536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/>
            <p:nvPr/>
          </p:nvSpPr>
          <p:spPr>
            <a:xfrm rot="7757603">
              <a:off x="8493414" y="4283634"/>
              <a:ext cx="103920" cy="662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37" name="Afbeelding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20" y="4877178"/>
            <a:ext cx="947165" cy="947165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20" y="3918250"/>
            <a:ext cx="865783" cy="865783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03" y="4308073"/>
            <a:ext cx="618166" cy="61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8000"/>
                </a:solidFill>
              </a:rPr>
              <a:t>Expedited Partner therapy </a:t>
            </a:r>
            <a:endParaRPr lang="nl-NL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53" y="1612920"/>
            <a:ext cx="1925088" cy="192508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59" y="1641770"/>
            <a:ext cx="1956746" cy="1956746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>
            <a:off x="5441723" y="4133367"/>
            <a:ext cx="982524" cy="982524"/>
            <a:chOff x="1305665" y="4411912"/>
            <a:chExt cx="982524" cy="982524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665" y="4411912"/>
              <a:ext cx="982524" cy="982524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717" y="4469807"/>
              <a:ext cx="416400" cy="41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90" y="1974591"/>
            <a:ext cx="1956746" cy="195674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18" y="1721401"/>
            <a:ext cx="1956746" cy="195674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53" y="1612920"/>
            <a:ext cx="1925088" cy="1925088"/>
          </a:xfrm>
          <a:prstGeom prst="rect">
            <a:avLst/>
          </a:prstGeom>
        </p:spPr>
      </p:pic>
      <p:sp>
        <p:nvSpPr>
          <p:cNvPr id="17" name="Gekromde PIJL-OMLAAG 16"/>
          <p:cNvSpPr/>
          <p:nvPr/>
        </p:nvSpPr>
        <p:spPr>
          <a:xfrm>
            <a:off x="3412409" y="1232678"/>
            <a:ext cx="2871160" cy="61259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Gekromde PIJL-OMLAAG 17"/>
          <p:cNvSpPr/>
          <p:nvPr/>
        </p:nvSpPr>
        <p:spPr>
          <a:xfrm>
            <a:off x="3411934" y="1311504"/>
            <a:ext cx="1834547" cy="55482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Gekromde PIJL-OMLAAG 18"/>
          <p:cNvSpPr/>
          <p:nvPr/>
        </p:nvSpPr>
        <p:spPr>
          <a:xfrm flipH="1">
            <a:off x="2044612" y="1110349"/>
            <a:ext cx="1176068" cy="51699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Gekromde PIJL-OMLAAG 19"/>
          <p:cNvSpPr/>
          <p:nvPr/>
        </p:nvSpPr>
        <p:spPr>
          <a:xfrm>
            <a:off x="6283569" y="1148171"/>
            <a:ext cx="1406770" cy="49359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23" y="5111657"/>
            <a:ext cx="982524" cy="982524"/>
          </a:xfrm>
          <a:prstGeom prst="rect">
            <a:avLst/>
          </a:prstGeom>
        </p:spPr>
      </p:pic>
      <p:pic>
        <p:nvPicPr>
          <p:cNvPr id="24" name="Picture 2" descr="Gerelateerde afbeeldi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78" y="4073695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al 24"/>
          <p:cNvSpPr/>
          <p:nvPr/>
        </p:nvSpPr>
        <p:spPr>
          <a:xfrm>
            <a:off x="2967313" y="2375352"/>
            <a:ext cx="246296" cy="26318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509245" y="5129061"/>
            <a:ext cx="774324" cy="29667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>
                <a:solidFill>
                  <a:schemeClr val="tx1"/>
                </a:solidFill>
              </a:rPr>
              <a:t>prescription</a:t>
            </a:r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40" name="Gekromde PIJL-OMLAAG 39"/>
          <p:cNvSpPr/>
          <p:nvPr/>
        </p:nvSpPr>
        <p:spPr>
          <a:xfrm>
            <a:off x="2436858" y="4275899"/>
            <a:ext cx="2871160" cy="612593"/>
          </a:xfrm>
          <a:prstGeom prst="curvedDownArrow">
            <a:avLst/>
          </a:prstGeom>
          <a:solidFill>
            <a:srgbClr val="1893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EPT</a:t>
            </a:r>
            <a:r>
              <a:rPr lang="nl-NL" baseline="0" dirty="0"/>
              <a:t> </a:t>
            </a:r>
            <a:r>
              <a:rPr lang="nl-NL" baseline="0" dirty="0" err="1"/>
              <a:t>effectiveness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Reducing</a:t>
            </a:r>
            <a:r>
              <a:rPr lang="nl-NL" dirty="0"/>
              <a:t> </a:t>
            </a:r>
            <a:r>
              <a:rPr lang="nl-NL" dirty="0" err="1"/>
              <a:t>reinfection</a:t>
            </a:r>
            <a:r>
              <a:rPr lang="nl-NL" dirty="0"/>
              <a:t> in index cases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curable</a:t>
            </a:r>
            <a:r>
              <a:rPr lang="nl-NL" dirty="0"/>
              <a:t> </a:t>
            </a:r>
            <a:r>
              <a:rPr lang="nl-NL" dirty="0" err="1"/>
              <a:t>STI’s</a:t>
            </a:r>
            <a:r>
              <a:rPr lang="nl-NL" dirty="0"/>
              <a:t> </a:t>
            </a:r>
            <a:r>
              <a:rPr lang="nl-NL" baseline="30000" dirty="0"/>
              <a:t>1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nl-NL" dirty="0"/>
              <a:t>EPT more </a:t>
            </a:r>
            <a:r>
              <a:rPr lang="nl-NL" dirty="0" err="1"/>
              <a:t>effective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referral</a:t>
            </a:r>
            <a:r>
              <a:rPr lang="nl-NL" dirty="0"/>
              <a:t> </a:t>
            </a:r>
          </a:p>
          <a:p>
            <a:pPr marL="342900" lvl="4" indent="-342900" defTabSz="3600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8933C"/>
                </a:solidFill>
              </a:rPr>
              <a:t>Risk Ratio 0.71 (95% CI 0.56 – 0.89)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0070C0"/>
                </a:solidFill>
              </a:rPr>
              <a:t>Enhanced</a:t>
            </a:r>
            <a:r>
              <a:rPr lang="nl-NL" dirty="0"/>
              <a:t> </a:t>
            </a:r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referral</a:t>
            </a:r>
            <a:endParaRPr lang="nl-NL" dirty="0"/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70C0"/>
                </a:solidFill>
              </a:rPr>
              <a:t>-	Intensive counseling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70C0"/>
                </a:solidFill>
              </a:rPr>
              <a:t>-	</a:t>
            </a:r>
            <a:r>
              <a:rPr lang="nl-NL" sz="2000" dirty="0" err="1">
                <a:solidFill>
                  <a:srgbClr val="0070C0"/>
                </a:solidFill>
              </a:rPr>
              <a:t>Booklets</a:t>
            </a:r>
            <a:r>
              <a:rPr lang="nl-NL" sz="2000" dirty="0">
                <a:solidFill>
                  <a:srgbClr val="0070C0"/>
                </a:solidFill>
              </a:rPr>
              <a:t> / </a:t>
            </a:r>
            <a:r>
              <a:rPr lang="nl-NL" sz="2000" dirty="0" err="1">
                <a:solidFill>
                  <a:srgbClr val="0070C0"/>
                </a:solidFill>
              </a:rPr>
              <a:t>infection</a:t>
            </a:r>
            <a:r>
              <a:rPr lang="nl-NL" sz="2000" dirty="0">
                <a:solidFill>
                  <a:srgbClr val="0070C0"/>
                </a:solidFill>
              </a:rPr>
              <a:t> </a:t>
            </a:r>
            <a:r>
              <a:rPr lang="nl-NL" sz="2000" dirty="0" err="1">
                <a:solidFill>
                  <a:srgbClr val="0070C0"/>
                </a:solidFill>
              </a:rPr>
              <a:t>specific</a:t>
            </a:r>
            <a:r>
              <a:rPr lang="nl-NL" sz="2000" dirty="0">
                <a:solidFill>
                  <a:srgbClr val="0070C0"/>
                </a:solidFill>
              </a:rPr>
              <a:t> website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70C0"/>
                </a:solidFill>
              </a:rPr>
              <a:t>-	Test kit 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nl-NL" u="sng" dirty="0"/>
              <a:t>no </a:t>
            </a:r>
            <a:r>
              <a:rPr lang="nl-NL" u="sng" dirty="0" err="1"/>
              <a:t>evidence</a:t>
            </a:r>
            <a:r>
              <a:rPr lang="nl-NL" u="sng" dirty="0"/>
              <a:t>  </a:t>
            </a:r>
            <a:r>
              <a:rPr lang="nl-NL" dirty="0"/>
              <a:t>EPT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>
                <a:solidFill>
                  <a:schemeClr val="tx1"/>
                </a:solidFill>
              </a:rPr>
              <a:t>than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enhanced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patient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/>
              <a:t>referral</a:t>
            </a:r>
            <a:r>
              <a:rPr lang="nl-NL" dirty="0"/>
              <a:t>:</a:t>
            </a:r>
            <a:endParaRPr lang="nl-NL" u="sng" dirty="0"/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8933C"/>
                </a:solidFill>
              </a:rPr>
              <a:t>Risk Ratio 0.96 (95% CI 0.60 – 1.53)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endParaRPr lang="nl-NL" dirty="0">
              <a:solidFill>
                <a:srgbClr val="18933C"/>
              </a:solidFill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1 RCT </a:t>
            </a:r>
            <a:r>
              <a:rPr lang="nl-NL" dirty="0" err="1">
                <a:solidFill>
                  <a:schemeClr val="tx1"/>
                </a:solidFill>
              </a:rPr>
              <a:t>population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prevalence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decreased</a:t>
            </a:r>
            <a:r>
              <a:rPr lang="nl-NL" dirty="0">
                <a:solidFill>
                  <a:schemeClr val="tx1"/>
                </a:solidFill>
              </a:rPr>
              <a:t>, non sign.</a:t>
            </a:r>
            <a:r>
              <a:rPr lang="nl-NL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448810" y="6248400"/>
            <a:ext cx="88780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err="1"/>
              <a:t>Althaus</a:t>
            </a:r>
            <a:r>
              <a:rPr lang="nl-NL" sz="1200" dirty="0"/>
              <a:t>, C., K. Turner, et al. (2014) </a:t>
            </a:r>
            <a:r>
              <a:rPr lang="en-US" sz="1200" u="sng" dirty="0"/>
              <a:t>Health Technol Assess </a:t>
            </a:r>
            <a:r>
              <a:rPr lang="en-US" sz="1200" b="1" u="sng" dirty="0"/>
              <a:t>18</a:t>
            </a:r>
            <a:r>
              <a:rPr lang="en-US" sz="1200" u="sng" dirty="0"/>
              <a:t>(3): 1-100; </a:t>
            </a:r>
            <a:r>
              <a:rPr lang="nl-NL" sz="1200" baseline="30000" dirty="0"/>
              <a:t>2  </a:t>
            </a:r>
            <a:r>
              <a:rPr lang="nl-NL" sz="1200" dirty="0"/>
              <a:t>Golden 2015 NEJM</a:t>
            </a:r>
            <a:r>
              <a:rPr lang="en-US" sz="1200" u="sng" dirty="0"/>
              <a:t>.</a:t>
            </a:r>
            <a:endParaRPr lang="nl-NL" sz="1200" dirty="0"/>
          </a:p>
        </p:txBody>
      </p:sp>
      <p:sp>
        <p:nvSpPr>
          <p:cNvPr id="8" name="Rechthoek 7"/>
          <p:cNvSpPr/>
          <p:nvPr/>
        </p:nvSpPr>
        <p:spPr>
          <a:xfrm>
            <a:off x="360362" y="6042411"/>
            <a:ext cx="4962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baseline="30000" dirty="0"/>
              <a:t>1  </a:t>
            </a:r>
            <a:r>
              <a:rPr lang="en-US" sz="1200" dirty="0">
                <a:latin typeface="AdvTT118e7927"/>
              </a:rPr>
              <a:t>Ferreira A, et al </a:t>
            </a:r>
            <a:r>
              <a:rPr lang="en-US" sz="1200" dirty="0">
                <a:latin typeface="AdvTTffbb85e5.I"/>
              </a:rPr>
              <a:t>Cochrane Database </a:t>
            </a:r>
            <a:r>
              <a:rPr lang="en-US" sz="1200" dirty="0" err="1">
                <a:latin typeface="AdvTTffbb85e5.I"/>
              </a:rPr>
              <a:t>Syst</a:t>
            </a:r>
            <a:r>
              <a:rPr lang="en-US" sz="1200" dirty="0">
                <a:latin typeface="AdvTTffbb85e5.I"/>
              </a:rPr>
              <a:t> Rev </a:t>
            </a:r>
            <a:r>
              <a:rPr lang="en-US" sz="1200" dirty="0">
                <a:latin typeface="AdvTT118e7927"/>
              </a:rPr>
              <a:t>2013; </a:t>
            </a:r>
            <a:r>
              <a:rPr lang="en-US" sz="1200" dirty="0">
                <a:latin typeface="AdvTT6c1def61.B"/>
              </a:rPr>
              <a:t>10</a:t>
            </a:r>
            <a:r>
              <a:rPr lang="en-US" sz="1200" dirty="0">
                <a:latin typeface="AdvTT118e7927"/>
              </a:rPr>
              <a:t>: </a:t>
            </a:r>
            <a:r>
              <a:rPr lang="nl-NL" sz="1200" dirty="0">
                <a:latin typeface="AdvTT118e7927"/>
              </a:rPr>
              <a:t>CD002843; 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18820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Accelerated</a:t>
            </a:r>
            <a:r>
              <a:rPr lang="nl-NL" dirty="0"/>
              <a:t> PT  UK 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AIDS 2018-07-22 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 notification &amp; treatment </a:t>
            </a:r>
            <a:endParaRPr lang="en-US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4294967295"/>
          </p:nvPr>
        </p:nvSpPr>
        <p:spPr>
          <a:xfrm>
            <a:off x="250841" y="3305035"/>
            <a:ext cx="8173216" cy="25321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% contactable partners treated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Routine PN 	36% (42/117)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APT hotline 	59% (80/135) p=0.003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APT pharmacy	66% (29/44) p=0.001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Preferences &amp; recruitment rates varied between sites, staff satisfaction, approach to consent, characteristics local population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25685" y="6248400"/>
            <a:ext cx="27703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 err="1"/>
              <a:t>Estcourt</a:t>
            </a:r>
            <a:r>
              <a:rPr lang="nl-NL" sz="1000" dirty="0"/>
              <a:t> 2012 </a:t>
            </a:r>
            <a:r>
              <a:rPr lang="nl-NL" sz="1000" u="sng" dirty="0" err="1"/>
              <a:t>Sex</a:t>
            </a:r>
            <a:r>
              <a:rPr lang="nl-NL" sz="1000" u="sng" dirty="0"/>
              <a:t> </a:t>
            </a:r>
            <a:r>
              <a:rPr lang="nl-NL" sz="1000" u="sng" dirty="0" err="1"/>
              <a:t>Transm</a:t>
            </a:r>
            <a:r>
              <a:rPr lang="nl-NL" sz="1000" u="sng" dirty="0"/>
              <a:t> Infect </a:t>
            </a:r>
            <a:r>
              <a:rPr lang="nl-NL" sz="1000" b="1" u="sng" dirty="0"/>
              <a:t>88</a:t>
            </a:r>
            <a:r>
              <a:rPr lang="nl-NL" sz="1000" u="sng" dirty="0"/>
              <a:t>(1): 21-26</a:t>
            </a:r>
            <a:endParaRPr lang="nl-NL" sz="10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88" y="199034"/>
            <a:ext cx="4414838" cy="1286865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>
            <a:off x="3691086" y="1033030"/>
            <a:ext cx="933302" cy="982562"/>
            <a:chOff x="1305665" y="4411912"/>
            <a:chExt cx="982524" cy="982524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665" y="4411912"/>
              <a:ext cx="982524" cy="982524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717" y="4469807"/>
              <a:ext cx="416400" cy="41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86" y="2011320"/>
            <a:ext cx="933302" cy="982562"/>
          </a:xfrm>
          <a:prstGeom prst="rect">
            <a:avLst/>
          </a:prstGeom>
        </p:spPr>
      </p:pic>
      <p:pic>
        <p:nvPicPr>
          <p:cNvPr id="13" name="Picture 2" descr="Gerelateerde afbeeldi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9" y="1318414"/>
            <a:ext cx="143641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/>
          <p:cNvSpPr/>
          <p:nvPr/>
        </p:nvSpPr>
        <p:spPr>
          <a:xfrm>
            <a:off x="3758608" y="2028752"/>
            <a:ext cx="735532" cy="2966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>
                <a:solidFill>
                  <a:schemeClr val="tx1"/>
                </a:solidFill>
              </a:rPr>
              <a:t>prescription</a:t>
            </a:r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15" name="Gekromde PIJL-OMLAAG 14"/>
          <p:cNvSpPr/>
          <p:nvPr/>
        </p:nvSpPr>
        <p:spPr>
          <a:xfrm>
            <a:off x="1539879" y="1520618"/>
            <a:ext cx="2199783" cy="612593"/>
          </a:xfrm>
          <a:prstGeom prst="curvedDownArrow">
            <a:avLst/>
          </a:prstGeom>
          <a:solidFill>
            <a:srgbClr val="1893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41" y="1162969"/>
            <a:ext cx="822409" cy="8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PICC – UP  </a:t>
            </a:r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initiated</a:t>
            </a:r>
            <a:r>
              <a:rPr lang="nl-NL" dirty="0"/>
              <a:t> Partner </a:t>
            </a:r>
            <a:r>
              <a:rPr lang="nl-NL" dirty="0" err="1"/>
              <a:t>therapy</a:t>
            </a:r>
            <a:r>
              <a:rPr lang="nl-NL" dirty="0"/>
              <a:t> </a:t>
            </a:r>
            <a:r>
              <a:rPr lang="en-US" dirty="0"/>
              <a:t>professionals</a:t>
            </a:r>
          </a:p>
        </p:txBody>
      </p:sp>
      <p:pic>
        <p:nvPicPr>
          <p:cNvPr id="2050" name="Picture 2" descr="Gerelateerde afbeeld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70" y="1708897"/>
            <a:ext cx="1201323" cy="120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2"/>
          <a:stretch/>
        </p:blipFill>
        <p:spPr bwMode="auto">
          <a:xfrm>
            <a:off x="2345787" y="1708897"/>
            <a:ext cx="1036035" cy="173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84" y="3850547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787" y="3712006"/>
            <a:ext cx="1305642" cy="1305642"/>
          </a:xfrm>
          <a:prstGeom prst="rect">
            <a:avLst/>
          </a:prstGeom>
        </p:spPr>
      </p:pic>
      <p:grpSp>
        <p:nvGrpSpPr>
          <p:cNvPr id="11" name="Groep 10"/>
          <p:cNvGrpSpPr/>
          <p:nvPr/>
        </p:nvGrpSpPr>
        <p:grpSpPr>
          <a:xfrm>
            <a:off x="955137" y="1708898"/>
            <a:ext cx="1036035" cy="1733511"/>
            <a:chOff x="1375725" y="4293096"/>
            <a:chExt cx="1036035" cy="1733511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2"/>
            <a:stretch/>
          </p:blipFill>
          <p:spPr bwMode="auto">
            <a:xfrm>
              <a:off x="1375725" y="4293096"/>
              <a:ext cx="1036035" cy="173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hthoek 12"/>
            <p:cNvSpPr/>
            <p:nvPr/>
          </p:nvSpPr>
          <p:spPr>
            <a:xfrm>
              <a:off x="1454877" y="4437112"/>
              <a:ext cx="864096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GP</a:t>
              </a:r>
            </a:p>
          </p:txBody>
        </p:sp>
      </p:grpSp>
      <p:pic>
        <p:nvPicPr>
          <p:cNvPr id="14" name="Tijdelijke aanduiding voor inhoud 6"/>
          <p:cNvPicPr>
            <a:picLocks noGrp="1" noChangeAspect="1"/>
          </p:cNvPicPr>
          <p:nvPr>
            <p:ph idx="1"/>
          </p:nvPr>
        </p:nvPicPr>
        <p:blipFill rotWithShape="1">
          <a:blip r:embed="rId9"/>
          <a:srcRect l="39753" r="41466"/>
          <a:stretch/>
        </p:blipFill>
        <p:spPr>
          <a:xfrm>
            <a:off x="7482980" y="89247"/>
            <a:ext cx="1535185" cy="890241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AIDS 2018-07-22 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Partner notification &amp; treatment </a:t>
            </a:r>
            <a:endParaRPr lang="nl-NL" dirty="0"/>
          </a:p>
        </p:txBody>
      </p:sp>
      <p:graphicFrame>
        <p:nvGraphicFramePr>
          <p:cNvPr id="15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015078"/>
              </p:ext>
            </p:extLst>
          </p:nvPr>
        </p:nvGraphicFramePr>
        <p:xfrm>
          <a:off x="3907858" y="3195587"/>
          <a:ext cx="4785384" cy="3070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04846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theme/theme1.xml><?xml version="1.0" encoding="utf-8"?>
<a:theme xmlns:a="http://schemas.openxmlformats.org/drawingml/2006/main" name="powerpoint_rotterdam">
  <a:themeElements>
    <a:clrScheme name="Custom 3">
      <a:dk1>
        <a:srgbClr val="000000"/>
      </a:dk1>
      <a:lt1>
        <a:srgbClr val="FFFFFF"/>
      </a:lt1>
      <a:dk2>
        <a:srgbClr val="8C8D8C"/>
      </a:dk2>
      <a:lt2>
        <a:srgbClr val="3C3C3C"/>
      </a:lt2>
      <a:accent1>
        <a:srgbClr val="18933C"/>
      </a:accent1>
      <a:accent2>
        <a:srgbClr val="67B87F"/>
      </a:accent2>
      <a:accent3>
        <a:srgbClr val="B3DBBF"/>
      </a:accent3>
      <a:accent4>
        <a:srgbClr val="DFE0E1"/>
      </a:accent4>
      <a:accent5>
        <a:srgbClr val="585858"/>
      </a:accent5>
      <a:accent6>
        <a:srgbClr val="878787"/>
      </a:accent6>
      <a:hlink>
        <a:srgbClr val="AFAFAF"/>
      </a:hlink>
      <a:folHlink>
        <a:srgbClr val="6B7EEF"/>
      </a:folHlink>
    </a:clrScheme>
    <a:fontScheme name="Aangepast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meenteRotterdam_P 1">
        <a:dk1>
          <a:srgbClr val="0B1966"/>
        </a:dk1>
        <a:lt1>
          <a:srgbClr val="FFFFFF"/>
        </a:lt1>
        <a:dk2>
          <a:srgbClr val="FFFFFF"/>
        </a:dk2>
        <a:lt2>
          <a:srgbClr val="000000"/>
        </a:lt2>
        <a:accent1>
          <a:srgbClr val="18933C"/>
        </a:accent1>
        <a:accent2>
          <a:srgbClr val="1833D4"/>
        </a:accent2>
        <a:accent3>
          <a:srgbClr val="FFFFFF"/>
        </a:accent3>
        <a:accent4>
          <a:srgbClr val="081456"/>
        </a:accent4>
        <a:accent5>
          <a:srgbClr val="ABC8AF"/>
        </a:accent5>
        <a:accent6>
          <a:srgbClr val="152DC0"/>
        </a:accent6>
        <a:hlink>
          <a:srgbClr val="1FC14D"/>
        </a:hlink>
        <a:folHlink>
          <a:srgbClr val="6B7E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powerpoint_rotterdam</Template>
  <TotalTime>2999</TotalTime>
  <Words>2799</Words>
  <Application>Microsoft Office PowerPoint</Application>
  <PresentationFormat>Diavoorstelling (4:3)</PresentationFormat>
  <Paragraphs>503</Paragraphs>
  <Slides>37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37</vt:i4>
      </vt:variant>
    </vt:vector>
  </HeadingPairs>
  <TitlesOfParts>
    <vt:vector size="49" baseType="lpstr">
      <vt:lpstr>ＭＳ Ｐゴシック</vt:lpstr>
      <vt:lpstr>AdvTT118e7927</vt:lpstr>
      <vt:lpstr>AdvTT6c1def61.B</vt:lpstr>
      <vt:lpstr>AdvTTffbb85e5.I</vt:lpstr>
      <vt:lpstr>Arial</vt:lpstr>
      <vt:lpstr>Arial for Rotterdam</vt:lpstr>
      <vt:lpstr>Calibri</vt:lpstr>
      <vt:lpstr>Calibri Light</vt:lpstr>
      <vt:lpstr>Verdana</vt:lpstr>
      <vt:lpstr>Wingdings</vt:lpstr>
      <vt:lpstr>powerpoint_rotterdam</vt:lpstr>
      <vt:lpstr>Aangepast ontwerp</vt:lpstr>
      <vt:lpstr>PowerPoint-presentatie</vt:lpstr>
      <vt:lpstr>PowerPoint-presentatie</vt:lpstr>
      <vt:lpstr>PowerPoint-presentatie</vt:lpstr>
      <vt:lpstr>Outline presentation</vt:lpstr>
      <vt:lpstr>Partner notification &amp; therapy </vt:lpstr>
      <vt:lpstr>Expedited Partner therapy </vt:lpstr>
      <vt:lpstr>EPT effectiveness</vt:lpstr>
      <vt:lpstr>Accelerated PT  UK </vt:lpstr>
      <vt:lpstr>PICC – UP  Patient initiated Partner therapy professionals</vt:lpstr>
      <vt:lpstr>Patients and Partners</vt:lpstr>
      <vt:lpstr>STI in patients notified for chlamydia</vt:lpstr>
      <vt:lpstr>Potential possibility PIPT in NL under current legal situation: </vt:lpstr>
      <vt:lpstr>Real world implementation</vt:lpstr>
      <vt:lpstr>Oliver </vt:lpstr>
      <vt:lpstr>Qin</vt:lpstr>
      <vt:lpstr>Borchardt</vt:lpstr>
      <vt:lpstr>Prescription EPT - &gt; PT ? </vt:lpstr>
      <vt:lpstr>RCT APT </vt:lpstr>
      <vt:lpstr>How chlamydia control </vt:lpstr>
      <vt:lpstr>HIV prevention – partner services</vt:lpstr>
      <vt:lpstr>Percentage new HIV pos / STI notification in Dutch STI clinics</vt:lpstr>
      <vt:lpstr>Distribution of new HIV cases in MSM by STI notification </vt:lpstr>
      <vt:lpstr>HIV &amp; Syphilis PN in Dutch STI clinics </vt:lpstr>
      <vt:lpstr>iPN internet partnernotification</vt:lpstr>
      <vt:lpstr>Low use of online PN sites </vt:lpstr>
      <vt:lpstr>Partnerwaarschuwing.nl   (formerly suggest-a-test)</vt:lpstr>
      <vt:lpstr>Sender &amp; receiver acceptability &amp; usability of online PN tool 1</vt:lpstr>
      <vt:lpstr>HIV partner notification by internet </vt:lpstr>
      <vt:lpstr>HIV partner notification by internet </vt:lpstr>
      <vt:lpstr>HIV partner notification by internet </vt:lpstr>
      <vt:lpstr>HIV partner notification by internet</vt:lpstr>
      <vt:lpstr>iPN internet partnernotification HIV</vt:lpstr>
      <vt:lpstr>Patient referral versus Provider referral for HIV</vt:lpstr>
      <vt:lpstr>How to effectively reach partners for HIV PN </vt:lpstr>
      <vt:lpstr>Take home message</vt:lpstr>
      <vt:lpstr>PREVENT</vt:lpstr>
      <vt:lpstr>Modelling Partner notification chlamydia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Gotz H.M. (Hannelore)</dc:creator>
  <cp:lastModifiedBy>Gotz H.M. (Hannelore)</cp:lastModifiedBy>
  <cp:revision>170</cp:revision>
  <cp:lastPrinted>2018-06-26T17:35:18Z</cp:lastPrinted>
  <dcterms:created xsi:type="dcterms:W3CDTF">2018-06-01T09:17:53Z</dcterms:created>
  <dcterms:modified xsi:type="dcterms:W3CDTF">2018-07-22T06:22:44Z</dcterms:modified>
</cp:coreProperties>
</file>